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0" r:id="rId4"/>
    <p:sldId id="262" r:id="rId5"/>
  </p:sldIdLst>
  <p:sldSz cx="9906000" cy="6858000" type="A4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latin typeface="Verdana" pitchFamily="34" charset="0"/>
        <a:ea typeface="ヒラギノ角ゴ Pro W3"/>
        <a:cs typeface="ヒラギノ角ゴ Pro W3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latin typeface="Verdana" pitchFamily="34" charset="0"/>
        <a:ea typeface="ヒラギノ角ゴ Pro W3"/>
        <a:cs typeface="ヒラギノ角ゴ Pro W3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latin typeface="Verdana" pitchFamily="34" charset="0"/>
        <a:ea typeface="ヒラギノ角ゴ Pro W3"/>
        <a:cs typeface="ヒラギノ角ゴ Pro W3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latin typeface="Verdana" pitchFamily="34" charset="0"/>
        <a:ea typeface="ヒラギノ角ゴ Pro W3"/>
        <a:cs typeface="ヒラギノ角ゴ Pro W3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2"/>
        </a:solidFill>
        <a:latin typeface="Verdana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bg2"/>
        </a:solidFill>
        <a:latin typeface="Verdana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bg2"/>
        </a:solidFill>
        <a:latin typeface="Verdana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bg2"/>
        </a:solidFill>
        <a:latin typeface="Verdana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bg2"/>
        </a:solidFill>
        <a:latin typeface="Verdana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D53335"/>
    <a:srgbClr val="FFFFFF"/>
    <a:srgbClr val="D71920"/>
    <a:srgbClr val="9D9F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6520" autoAdjust="0"/>
  </p:normalViewPr>
  <p:slideViewPr>
    <p:cSldViewPr>
      <p:cViewPr varScale="1">
        <p:scale>
          <a:sx n="63" d="100"/>
          <a:sy n="63" d="100"/>
        </p:scale>
        <p:origin x="121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235" y="77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0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43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8243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30330F7E-7B18-42CA-9468-FCE524C5A3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613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2950"/>
            <a:ext cx="537686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5710"/>
            <a:ext cx="4984750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831"/>
            <a:ext cx="2946400" cy="496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831"/>
            <a:ext cx="2946400" cy="496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D6CA83C2-2CC7-4C01-B191-FB72FB9F7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06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bg2"/>
                </a:solidFill>
                <a:latin typeface="Verdana" pitchFamily="34" charset="0"/>
                <a:ea typeface="ヒラギノ角ゴ Pro W3"/>
                <a:cs typeface="ヒラギノ角ゴ Pro W3"/>
              </a:defRPr>
            </a:lvl1pPr>
            <a:lvl2pPr marL="742818" indent="-285699">
              <a:defRPr sz="2400">
                <a:solidFill>
                  <a:schemeClr val="bg2"/>
                </a:solidFill>
                <a:latin typeface="Verdana" pitchFamily="34" charset="0"/>
                <a:ea typeface="ヒラギノ角ゴ Pro W3"/>
                <a:cs typeface="ヒラギノ角ゴ Pro W3"/>
              </a:defRPr>
            </a:lvl2pPr>
            <a:lvl3pPr marL="1142797" indent="-228559">
              <a:defRPr sz="2400">
                <a:solidFill>
                  <a:schemeClr val="bg2"/>
                </a:solidFill>
                <a:latin typeface="Verdana" pitchFamily="34" charset="0"/>
                <a:ea typeface="ヒラギノ角ゴ Pro W3"/>
                <a:cs typeface="ヒラギノ角ゴ Pro W3"/>
              </a:defRPr>
            </a:lvl3pPr>
            <a:lvl4pPr marL="1599915" indent="-228559">
              <a:defRPr sz="2400">
                <a:solidFill>
                  <a:schemeClr val="bg2"/>
                </a:solidFill>
                <a:latin typeface="Verdana" pitchFamily="34" charset="0"/>
                <a:ea typeface="ヒラギノ角ゴ Pro W3"/>
                <a:cs typeface="ヒラギノ角ゴ Pro W3"/>
              </a:defRPr>
            </a:lvl4pPr>
            <a:lvl5pPr marL="2057035" indent="-228559">
              <a:defRPr sz="2400">
                <a:solidFill>
                  <a:schemeClr val="bg2"/>
                </a:solidFill>
                <a:latin typeface="Verdana" pitchFamily="34" charset="0"/>
                <a:ea typeface="ヒラギノ角ゴ Pro W3"/>
                <a:cs typeface="ヒラギノ角ゴ Pro W3"/>
              </a:defRPr>
            </a:lvl5pPr>
            <a:lvl6pPr marL="2514153" indent="-22855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/>
                <a:cs typeface="ヒラギノ角ゴ Pro W3"/>
              </a:defRPr>
            </a:lvl6pPr>
            <a:lvl7pPr marL="2971271" indent="-22855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/>
                <a:cs typeface="ヒラギノ角ゴ Pro W3"/>
              </a:defRPr>
            </a:lvl7pPr>
            <a:lvl8pPr marL="3428391" indent="-22855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/>
                <a:cs typeface="ヒラギノ角ゴ Pro W3"/>
              </a:defRPr>
            </a:lvl8pPr>
            <a:lvl9pPr marL="3885509" indent="-22855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Verdana" pitchFamily="34" charset="0"/>
                <a:ea typeface="ヒラギノ角ゴ Pro W3"/>
                <a:cs typeface="ヒラギノ角ゴ Pro W3"/>
              </a:defRPr>
            </a:lvl9pPr>
          </a:lstStyle>
          <a:p>
            <a:fld id="{879B082A-3429-4404-B113-02D9E87441C4}" type="slidenum">
              <a:rPr lang="en-US" sz="1200">
                <a:solidFill>
                  <a:schemeClr val="tx1"/>
                </a:solidFill>
                <a:latin typeface="Arial" pitchFamily="34" charset="0"/>
              </a:rPr>
              <a:pPr/>
              <a:t>1</a:t>
            </a:fld>
            <a:endParaRPr lang="en-US" sz="12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>
              <a:latin typeface="Arial" pitchFamily="34" charset="0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52306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584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573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39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664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499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1219200"/>
            <a:ext cx="19431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1219200"/>
            <a:ext cx="5676900" cy="45720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668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839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101424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7526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7526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927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243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845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269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328905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 smtClean="0"/>
              <a:t>Kliknite ikonu da biste dodali  sliku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389982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2192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 naslova matrice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752600"/>
            <a:ext cx="7772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stilove teksta matrice</a:t>
            </a:r>
          </a:p>
          <a:p>
            <a:pPr lvl="1"/>
            <a:r>
              <a:rPr lang="en-US" smtClean="0"/>
              <a:t>Druga razina</a:t>
            </a:r>
          </a:p>
          <a:p>
            <a:pPr lvl="2"/>
            <a:r>
              <a:rPr lang="en-US" smtClean="0"/>
              <a:t>Treća razina</a:t>
            </a:r>
          </a:p>
          <a:p>
            <a:pPr lvl="3"/>
            <a:r>
              <a:rPr lang="en-US" smtClean="0"/>
              <a:t>Četvrta razina</a:t>
            </a:r>
          </a:p>
          <a:p>
            <a:pPr lvl="4"/>
            <a:r>
              <a:rPr lang="en-US" smtClean="0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49526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899650" cy="169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3738"/>
            <a:ext cx="9871075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3"/>
          <a:stretch/>
        </p:blipFill>
        <p:spPr>
          <a:xfrm>
            <a:off x="6465168" y="710204"/>
            <a:ext cx="3021550" cy="847494"/>
          </a:xfrm>
          <a:prstGeom prst="rect">
            <a:avLst/>
          </a:prstGeom>
        </p:spPr>
      </p:pic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0170" y="2420888"/>
            <a:ext cx="7939087" cy="1143000"/>
          </a:xfrm>
        </p:spPr>
        <p:txBody>
          <a:bodyPr/>
          <a:lstStyle/>
          <a:p>
            <a:r>
              <a:rPr lang="en-GB" dirty="0" smtClean="0"/>
              <a:t>Future of VET system in Croatia</a:t>
            </a:r>
            <a:endParaRPr lang="en-GB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352550" y="386080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z="1800" dirty="0" smtClean="0"/>
              <a:t>Nino Buić</a:t>
            </a:r>
            <a:endParaRPr lang="hr-HR" sz="1800" dirty="0" smtClean="0"/>
          </a:p>
          <a:p>
            <a:pPr eaLnBrk="1" hangingPunct="1"/>
            <a:r>
              <a:rPr lang="en-GB" sz="1800" dirty="0" smtClean="0"/>
              <a:t>Assistant Director for European Affairs, International Cooperation and Projects</a:t>
            </a:r>
            <a:endParaRPr lang="hr-HR" sz="1800" dirty="0" smtClean="0"/>
          </a:p>
          <a:p>
            <a:pPr eaLnBrk="1" hangingPunct="1"/>
            <a:endParaRPr lang="en-GB" sz="1800" dirty="0" smtClean="0"/>
          </a:p>
          <a:p>
            <a:pPr eaLnBrk="1" hangingPunct="1"/>
            <a:r>
              <a:rPr lang="en-GB" sz="1800" dirty="0" smtClean="0"/>
              <a:t>Ljubljana, 4 October 2017</a:t>
            </a:r>
            <a:endParaRPr lang="en-GB" sz="1800" dirty="0"/>
          </a:p>
        </p:txBody>
      </p:sp>
      <p:pic>
        <p:nvPicPr>
          <p:cNvPr id="12" name="Slika 11">
            <a:extLst>
              <a:ext uri="{FF2B5EF4-FFF2-40B4-BE49-F238E27FC236}">
                <a16:creationId xmlns="" xmlns:a16="http://schemas.microsoft.com/office/drawing/2014/main" id="{15CC1927-353E-4A76-A128-997CEFAD8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888" y="887177"/>
            <a:ext cx="2121969" cy="606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281113" y="549275"/>
            <a:ext cx="8157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bg1">
                    <a:lumMod val="50000"/>
                  </a:schemeClr>
                </a:solidFill>
                <a:ea typeface="ヒラギノ角ゴ Pro W3" pitchFamily="96" charset="-128"/>
                <a:cs typeface="+mn-cs"/>
              </a:rPr>
              <a:t>Strengths of Croatian VET system</a:t>
            </a:r>
            <a:endParaRPr lang="en-GB" dirty="0">
              <a:solidFill>
                <a:schemeClr val="bg1">
                  <a:lumMod val="50000"/>
                </a:schemeClr>
              </a:solidFill>
              <a:ea typeface="ヒラギノ角ゴ Pro W3" pitchFamily="96" charset="-128"/>
              <a:cs typeface="+mn-cs"/>
            </a:endParaRPr>
          </a:p>
        </p:txBody>
      </p:sp>
      <p:sp>
        <p:nvSpPr>
          <p:cNvPr id="18" name="ZoneTexte 40"/>
          <p:cNvSpPr txBox="1"/>
          <p:nvPr/>
        </p:nvSpPr>
        <p:spPr>
          <a:xfrm>
            <a:off x="6607070" y="2495484"/>
            <a:ext cx="1018420" cy="461665"/>
          </a:xfrm>
          <a:prstGeom prst="rect">
            <a:avLst/>
          </a:prstGeom>
          <a:noFill/>
          <a:scene3d>
            <a:camera prst="orthographicFront">
              <a:rot lat="0" lon="0" rev="4200000"/>
            </a:camera>
            <a:lightRig rig="threePt" dir="t"/>
          </a:scene3d>
        </p:spPr>
        <p:txBody>
          <a:bodyPr wrap="non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chemeClr val="bg1"/>
                </a:solidFill>
                <a:latin typeface="+mn-lt"/>
                <a:cs typeface="+mn-cs"/>
              </a:rPr>
              <a:t>STEP 5</a:t>
            </a:r>
          </a:p>
        </p:txBody>
      </p:sp>
      <p:grpSp>
        <p:nvGrpSpPr>
          <p:cNvPr id="23" name="Group 109"/>
          <p:cNvGrpSpPr/>
          <p:nvPr/>
        </p:nvGrpSpPr>
        <p:grpSpPr>
          <a:xfrm>
            <a:off x="153116" y="3378841"/>
            <a:ext cx="1912703" cy="1539467"/>
            <a:chOff x="2015078" y="4077061"/>
            <a:chExt cx="1912703" cy="1539467"/>
          </a:xfrm>
        </p:grpSpPr>
        <p:sp>
          <p:nvSpPr>
            <p:cNvPr id="36" name="Rectangle 110"/>
            <p:cNvSpPr/>
            <p:nvPr/>
          </p:nvSpPr>
          <p:spPr>
            <a:xfrm>
              <a:off x="2015080" y="4323866"/>
              <a:ext cx="1271490" cy="129266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Among highest in EU (2015. RH 71,3 %, avg. EU 48,3 %)</a:t>
              </a:r>
              <a:endParaRPr lang="en-GB" sz="13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Rectangle 111"/>
            <p:cNvSpPr/>
            <p:nvPr/>
          </p:nvSpPr>
          <p:spPr>
            <a:xfrm>
              <a:off x="2015078" y="4077061"/>
              <a:ext cx="1912703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r-HR" sz="1400" b="1" dirty="0" smtClean="0">
                  <a:solidFill>
                    <a:srgbClr val="C44549"/>
                  </a:solidFill>
                </a:rPr>
                <a:t>VET </a:t>
              </a:r>
              <a:r>
                <a:rPr lang="en-GB" sz="1400" b="1" dirty="0" smtClean="0">
                  <a:solidFill>
                    <a:srgbClr val="C44549"/>
                  </a:solidFill>
                </a:rPr>
                <a:t>participation</a:t>
              </a:r>
              <a:endParaRPr lang="en-GB" sz="1400" b="1" dirty="0">
                <a:solidFill>
                  <a:srgbClr val="C44549"/>
                </a:solidFill>
              </a:endParaRPr>
            </a:p>
          </p:txBody>
        </p:sp>
      </p:grpSp>
      <p:grpSp>
        <p:nvGrpSpPr>
          <p:cNvPr id="24" name="Group 113"/>
          <p:cNvGrpSpPr/>
          <p:nvPr/>
        </p:nvGrpSpPr>
        <p:grpSpPr>
          <a:xfrm>
            <a:off x="2144607" y="1747039"/>
            <a:ext cx="2196435" cy="1118379"/>
            <a:chOff x="2015078" y="4077061"/>
            <a:chExt cx="2196435" cy="648118"/>
          </a:xfrm>
        </p:grpSpPr>
        <p:sp>
          <p:nvSpPr>
            <p:cNvPr id="34" name="Rectangle 114"/>
            <p:cNvSpPr/>
            <p:nvPr/>
          </p:nvSpPr>
          <p:spPr>
            <a:xfrm>
              <a:off x="2015080" y="4323866"/>
              <a:ext cx="1825388" cy="401313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Lowest rate in EU (2015. RH 2,8%, avg. EU 11%)</a:t>
              </a:r>
              <a:endParaRPr lang="en-GB" sz="13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5" name="Rectangle 115"/>
            <p:cNvSpPr/>
            <p:nvPr/>
          </p:nvSpPr>
          <p:spPr>
            <a:xfrm>
              <a:off x="2015078" y="4077061"/>
              <a:ext cx="2196435" cy="17836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400" b="1" dirty="0" smtClean="0">
                  <a:solidFill>
                    <a:srgbClr val="6CAC57"/>
                  </a:solidFill>
                </a:rPr>
                <a:t>Early school leaving</a:t>
              </a:r>
              <a:endParaRPr lang="en-GB" sz="1400" b="1" dirty="0">
                <a:solidFill>
                  <a:srgbClr val="6CAC57"/>
                </a:solidFill>
              </a:endParaRPr>
            </a:p>
          </p:txBody>
        </p:sp>
      </p:grpSp>
      <p:grpSp>
        <p:nvGrpSpPr>
          <p:cNvPr id="25" name="Group 116"/>
          <p:cNvGrpSpPr/>
          <p:nvPr/>
        </p:nvGrpSpPr>
        <p:grpSpPr>
          <a:xfrm>
            <a:off x="4472859" y="4329821"/>
            <a:ext cx="1671926" cy="1077512"/>
            <a:chOff x="2015078" y="4077061"/>
            <a:chExt cx="1671961" cy="647286"/>
          </a:xfrm>
        </p:grpSpPr>
        <p:sp>
          <p:nvSpPr>
            <p:cNvPr id="32" name="Rectangle 117"/>
            <p:cNvSpPr/>
            <p:nvPr/>
          </p:nvSpPr>
          <p:spPr>
            <a:xfrm>
              <a:off x="2028790" y="4428525"/>
              <a:ext cx="1658249" cy="29582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High rate of HE enrolment</a:t>
              </a:r>
              <a:endParaRPr lang="en-GB" sz="13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3" name="Rectangle 118"/>
            <p:cNvSpPr/>
            <p:nvPr/>
          </p:nvSpPr>
          <p:spPr>
            <a:xfrm>
              <a:off x="2015078" y="4077061"/>
              <a:ext cx="1560075" cy="184889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400" b="1" dirty="0" smtClean="0">
                  <a:solidFill>
                    <a:srgbClr val="C48A00"/>
                  </a:solidFill>
                </a:rPr>
                <a:t>HE enrolment</a:t>
              </a:r>
            </a:p>
          </p:txBody>
        </p:sp>
      </p:grpSp>
      <p:grpSp>
        <p:nvGrpSpPr>
          <p:cNvPr id="26" name="Group 119"/>
          <p:cNvGrpSpPr/>
          <p:nvPr/>
        </p:nvGrpSpPr>
        <p:grpSpPr>
          <a:xfrm>
            <a:off x="4584085" y="1096587"/>
            <a:ext cx="2085039" cy="859428"/>
            <a:chOff x="2015078" y="4077061"/>
            <a:chExt cx="1488789" cy="605073"/>
          </a:xfrm>
        </p:grpSpPr>
        <p:sp>
          <p:nvSpPr>
            <p:cNvPr id="30" name="Rectangle 120"/>
            <p:cNvSpPr/>
            <p:nvPr/>
          </p:nvSpPr>
          <p:spPr>
            <a:xfrm>
              <a:off x="2027506" y="4476281"/>
              <a:ext cx="1476361" cy="205853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 all VET curricula</a:t>
              </a:r>
              <a:endParaRPr lang="en-GB" sz="13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1" name="Rectangle 121"/>
            <p:cNvSpPr/>
            <p:nvPr/>
          </p:nvSpPr>
          <p:spPr>
            <a:xfrm>
              <a:off x="2015078" y="4077061"/>
              <a:ext cx="1386338" cy="216688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400" b="1" dirty="0" smtClean="0">
                  <a:solidFill>
                    <a:srgbClr val="5F003E"/>
                  </a:solidFill>
                </a:rPr>
                <a:t>Key competences</a:t>
              </a:r>
              <a:endParaRPr lang="en-GB" sz="1400" b="1" dirty="0">
                <a:solidFill>
                  <a:srgbClr val="5F003E"/>
                </a:solidFill>
              </a:endParaRPr>
            </a:p>
          </p:txBody>
        </p:sp>
      </p:grpSp>
      <p:grpSp>
        <p:nvGrpSpPr>
          <p:cNvPr id="27" name="Group 122"/>
          <p:cNvGrpSpPr/>
          <p:nvPr/>
        </p:nvGrpSpPr>
        <p:grpSpPr>
          <a:xfrm>
            <a:off x="8553919" y="2819388"/>
            <a:ext cx="1337226" cy="1539467"/>
            <a:chOff x="2015078" y="4077061"/>
            <a:chExt cx="1337226" cy="1539467"/>
          </a:xfrm>
        </p:grpSpPr>
        <p:sp>
          <p:nvSpPr>
            <p:cNvPr id="28" name="Rectangle 123"/>
            <p:cNvSpPr/>
            <p:nvPr/>
          </p:nvSpPr>
          <p:spPr>
            <a:xfrm>
              <a:off x="2015080" y="4323866"/>
              <a:ext cx="1216083" cy="129266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Experience of VET schools in EU projects implementation</a:t>
              </a:r>
              <a:endParaRPr lang="en-GB" sz="13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9" name="Rectangle 124"/>
            <p:cNvSpPr/>
            <p:nvPr/>
          </p:nvSpPr>
          <p:spPr>
            <a:xfrm>
              <a:off x="2015078" y="4077061"/>
              <a:ext cx="1337226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400" b="1" dirty="0" smtClean="0">
                  <a:solidFill>
                    <a:srgbClr val="007A87"/>
                  </a:solidFill>
                </a:rPr>
                <a:t>EU projects</a:t>
              </a:r>
              <a:endParaRPr lang="en-GB" sz="1400" b="1" dirty="0">
                <a:solidFill>
                  <a:srgbClr val="007A87"/>
                </a:solidFill>
              </a:endParaRPr>
            </a:p>
          </p:txBody>
        </p:sp>
      </p:grpSp>
      <p:grpSp>
        <p:nvGrpSpPr>
          <p:cNvPr id="40" name="Group 119"/>
          <p:cNvGrpSpPr/>
          <p:nvPr/>
        </p:nvGrpSpPr>
        <p:grpSpPr>
          <a:xfrm>
            <a:off x="6431551" y="3802325"/>
            <a:ext cx="1835759" cy="1139357"/>
            <a:chOff x="2015078" y="4077061"/>
            <a:chExt cx="1835759" cy="1139357"/>
          </a:xfrm>
        </p:grpSpPr>
        <p:sp>
          <p:nvSpPr>
            <p:cNvPr id="41" name="Rectangle 120"/>
            <p:cNvSpPr/>
            <p:nvPr/>
          </p:nvSpPr>
          <p:spPr>
            <a:xfrm>
              <a:off x="2015080" y="4323866"/>
              <a:ext cx="1216083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3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QA measure introduced in VET schools</a:t>
              </a:r>
              <a:endParaRPr lang="en-GB" sz="13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Rectangle 121"/>
            <p:cNvSpPr/>
            <p:nvPr/>
          </p:nvSpPr>
          <p:spPr>
            <a:xfrm>
              <a:off x="2015078" y="4077061"/>
              <a:ext cx="1835759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1400" b="1" dirty="0" smtClean="0">
                  <a:solidFill>
                    <a:srgbClr val="5C4676"/>
                  </a:solidFill>
                </a:rPr>
                <a:t>Self-assessment</a:t>
              </a:r>
              <a:endParaRPr lang="en-GB" sz="1400" b="1" dirty="0">
                <a:solidFill>
                  <a:srgbClr val="5C4676"/>
                </a:solidFill>
              </a:endParaRPr>
            </a:p>
          </p:txBody>
        </p:sp>
      </p:grpSp>
      <p:grpSp>
        <p:nvGrpSpPr>
          <p:cNvPr id="2" name="Grupa 1"/>
          <p:cNvGrpSpPr/>
          <p:nvPr/>
        </p:nvGrpSpPr>
        <p:grpSpPr>
          <a:xfrm>
            <a:off x="950912" y="772491"/>
            <a:ext cx="8432752" cy="5079086"/>
            <a:chOff x="950912" y="772491"/>
            <a:chExt cx="8432752" cy="5079086"/>
          </a:xfrm>
        </p:grpSpPr>
        <p:sp>
          <p:nvSpPr>
            <p:cNvPr id="4" name="Parallélogramme 29"/>
            <p:cNvSpPr/>
            <p:nvPr/>
          </p:nvSpPr>
          <p:spPr>
            <a:xfrm flipH="1">
              <a:off x="5756013" y="2414595"/>
              <a:ext cx="1349831" cy="1258384"/>
            </a:xfrm>
            <a:prstGeom prst="parallelogram">
              <a:avLst>
                <a:gd name="adj" fmla="val 54567"/>
              </a:avLst>
            </a:prstGeom>
            <a:gradFill flip="none" rotWithShape="1">
              <a:gsLst>
                <a:gs pos="78000">
                  <a:srgbClr val="7B0051"/>
                </a:gs>
                <a:gs pos="34000">
                  <a:srgbClr val="320020"/>
                </a:gs>
                <a:gs pos="54000">
                  <a:srgbClr val="5F003E"/>
                </a:gs>
                <a:gs pos="100000">
                  <a:srgbClr val="7B0051"/>
                </a:gs>
              </a:gsLst>
              <a:lin ang="96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" name="Parallélogramme 26"/>
            <p:cNvSpPr/>
            <p:nvPr/>
          </p:nvSpPr>
          <p:spPr>
            <a:xfrm flipH="1">
              <a:off x="4384158" y="2959926"/>
              <a:ext cx="1349831" cy="1258384"/>
            </a:xfrm>
            <a:prstGeom prst="parallelogram">
              <a:avLst>
                <a:gd name="adj" fmla="val 54567"/>
              </a:avLst>
            </a:prstGeom>
            <a:gradFill flip="none" rotWithShape="1">
              <a:gsLst>
                <a:gs pos="78000">
                  <a:srgbClr val="FFB400"/>
                </a:gs>
                <a:gs pos="34000">
                  <a:srgbClr val="7E5A00"/>
                </a:gs>
                <a:gs pos="54000">
                  <a:srgbClr val="C48A00"/>
                </a:gs>
                <a:gs pos="100000">
                  <a:srgbClr val="FFB400"/>
                </a:gs>
              </a:gsLst>
              <a:lin ang="96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" name="Parallélogramme 28"/>
            <p:cNvSpPr/>
            <p:nvPr/>
          </p:nvSpPr>
          <p:spPr>
            <a:xfrm>
              <a:off x="5068887" y="2414639"/>
              <a:ext cx="1350963" cy="1803400"/>
            </a:xfrm>
            <a:prstGeom prst="parallelogram">
              <a:avLst>
                <a:gd name="adj" fmla="val 50862"/>
              </a:avLst>
            </a:prstGeom>
            <a:solidFill>
              <a:srgbClr val="7B0051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7" name="Parallélogramme 13"/>
            <p:cNvSpPr/>
            <p:nvPr/>
          </p:nvSpPr>
          <p:spPr>
            <a:xfrm flipH="1">
              <a:off x="3011224" y="3502480"/>
              <a:ext cx="1349831" cy="1258384"/>
            </a:xfrm>
            <a:prstGeom prst="parallelogram">
              <a:avLst>
                <a:gd name="adj" fmla="val 54756"/>
              </a:avLst>
            </a:prstGeom>
            <a:gradFill flip="none" rotWithShape="1">
              <a:gsLst>
                <a:gs pos="78000">
                  <a:srgbClr val="8CE071"/>
                </a:gs>
                <a:gs pos="34000">
                  <a:srgbClr val="48763A"/>
                </a:gs>
                <a:gs pos="54000">
                  <a:srgbClr val="6CAC57"/>
                </a:gs>
                <a:gs pos="100000">
                  <a:srgbClr val="8CE071"/>
                </a:gs>
              </a:gsLst>
              <a:lin ang="96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" name="Parallélogramme 14"/>
            <p:cNvSpPr/>
            <p:nvPr/>
          </p:nvSpPr>
          <p:spPr>
            <a:xfrm>
              <a:off x="3695700" y="2957564"/>
              <a:ext cx="1350962" cy="1803400"/>
            </a:xfrm>
            <a:prstGeom prst="parallelogram">
              <a:avLst>
                <a:gd name="adj" fmla="val 50862"/>
              </a:avLst>
            </a:prstGeom>
            <a:solidFill>
              <a:srgbClr val="FFB4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9" name="Parallélogramme 24"/>
            <p:cNvSpPr/>
            <p:nvPr/>
          </p:nvSpPr>
          <p:spPr>
            <a:xfrm flipH="1">
              <a:off x="1639369" y="4047811"/>
              <a:ext cx="1349832" cy="1258384"/>
            </a:xfrm>
            <a:prstGeom prst="parallelogram">
              <a:avLst>
                <a:gd name="adj" fmla="val 54189"/>
              </a:avLst>
            </a:prstGeom>
            <a:gradFill flip="none" rotWithShape="1">
              <a:gsLst>
                <a:gs pos="78000">
                  <a:srgbClr val="FF5A5F"/>
                </a:gs>
                <a:gs pos="34000">
                  <a:srgbClr val="892B2D"/>
                </a:gs>
                <a:gs pos="54000">
                  <a:srgbClr val="C44549"/>
                </a:gs>
                <a:gs pos="100000">
                  <a:srgbClr val="FF5A5F"/>
                </a:gs>
              </a:gsLst>
              <a:lin ang="96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0" name="Parallélogramme 22"/>
            <p:cNvSpPr/>
            <p:nvPr/>
          </p:nvSpPr>
          <p:spPr>
            <a:xfrm>
              <a:off x="950912" y="4048177"/>
              <a:ext cx="1350963" cy="1803400"/>
            </a:xfrm>
            <a:prstGeom prst="parallelogram">
              <a:avLst>
                <a:gd name="adj" fmla="val 50862"/>
              </a:avLst>
            </a:prstGeom>
            <a:solidFill>
              <a:srgbClr val="D7192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latin typeface="+mn-lt"/>
                <a:cs typeface="+mn-cs"/>
              </a:endParaRPr>
            </a:p>
          </p:txBody>
        </p:sp>
        <p:sp>
          <p:nvSpPr>
            <p:cNvPr id="11" name="Parallélogramme 20"/>
            <p:cNvSpPr/>
            <p:nvPr/>
          </p:nvSpPr>
          <p:spPr>
            <a:xfrm>
              <a:off x="2324100" y="3502077"/>
              <a:ext cx="1350962" cy="1803400"/>
            </a:xfrm>
            <a:prstGeom prst="parallelogram">
              <a:avLst>
                <a:gd name="adj" fmla="val 50862"/>
              </a:avLst>
            </a:prstGeom>
            <a:solidFill>
              <a:srgbClr val="9BBB59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43" name="Parallélogramme 29"/>
            <p:cNvSpPr/>
            <p:nvPr/>
          </p:nvSpPr>
          <p:spPr>
            <a:xfrm flipH="1">
              <a:off x="7130017" y="1869491"/>
              <a:ext cx="1349831" cy="1258384"/>
            </a:xfrm>
            <a:prstGeom prst="parallelogram">
              <a:avLst>
                <a:gd name="adj" fmla="val 54567"/>
              </a:avLst>
            </a:prstGeom>
            <a:solidFill>
              <a:srgbClr val="5C4676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39" name="Parallélogramme 28"/>
            <p:cNvSpPr/>
            <p:nvPr/>
          </p:nvSpPr>
          <p:spPr>
            <a:xfrm>
              <a:off x="6444172" y="1869535"/>
              <a:ext cx="1350963" cy="1803400"/>
            </a:xfrm>
            <a:prstGeom prst="parallelogram">
              <a:avLst>
                <a:gd name="adj" fmla="val 50862"/>
              </a:avLst>
            </a:prstGeom>
            <a:solidFill>
              <a:srgbClr val="8064A2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3" name="Parallélogramme 35"/>
            <p:cNvSpPr/>
            <p:nvPr/>
          </p:nvSpPr>
          <p:spPr>
            <a:xfrm>
              <a:off x="7818176" y="1321027"/>
              <a:ext cx="1350963" cy="1804988"/>
            </a:xfrm>
            <a:prstGeom prst="parallelogram">
              <a:avLst>
                <a:gd name="adj" fmla="val 50862"/>
              </a:avLst>
            </a:prstGeom>
            <a:solidFill>
              <a:srgbClr val="007A8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2" name="Flèche vers le haut 34"/>
            <p:cNvSpPr/>
            <p:nvPr/>
          </p:nvSpPr>
          <p:spPr>
            <a:xfrm rot="1320000">
              <a:off x="8032702" y="772491"/>
              <a:ext cx="1350962" cy="1803400"/>
            </a:xfrm>
            <a:prstGeom prst="upArrow">
              <a:avLst>
                <a:gd name="adj1" fmla="val 43396"/>
                <a:gd name="adj2" fmla="val 50000"/>
              </a:avLst>
            </a:prstGeom>
            <a:solidFill>
              <a:srgbClr val="007A8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</p:grpSp>
      <p:pic>
        <p:nvPicPr>
          <p:cNvPr id="48" name="Picture 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35"/>
          <a:stretch/>
        </p:blipFill>
        <p:spPr bwMode="auto">
          <a:xfrm>
            <a:off x="654752" y="5996788"/>
            <a:ext cx="5870890" cy="621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Slika 3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3"/>
          <a:stretch/>
        </p:blipFill>
        <p:spPr>
          <a:xfrm>
            <a:off x="6525642" y="5931965"/>
            <a:ext cx="2677872" cy="751098"/>
          </a:xfrm>
          <a:prstGeom prst="rect">
            <a:avLst/>
          </a:prstGeom>
        </p:spPr>
      </p:pic>
      <p:pic>
        <p:nvPicPr>
          <p:cNvPr id="44" name="Slika 43">
            <a:extLst>
              <a:ext uri="{FF2B5EF4-FFF2-40B4-BE49-F238E27FC236}">
                <a16:creationId xmlns="" xmlns:a16="http://schemas.microsoft.com/office/drawing/2014/main" id="{15CC1927-353E-4A76-A128-997CEFAD8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005" y="6061804"/>
            <a:ext cx="1945842" cy="55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747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352600" y="546031"/>
            <a:ext cx="849642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z="2400" dirty="0" smtClean="0"/>
              <a:t>VET System development Programme 2016. – 2020.</a:t>
            </a:r>
            <a:endParaRPr lang="en-GB" sz="2400" dirty="0"/>
          </a:p>
        </p:txBody>
      </p:sp>
      <p:pic>
        <p:nvPicPr>
          <p:cNvPr id="4102" name="Slika 410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968" y="1628800"/>
            <a:ext cx="5241032" cy="3930774"/>
          </a:xfrm>
          <a:prstGeom prst="rect">
            <a:avLst/>
          </a:prstGeom>
        </p:spPr>
      </p:pic>
      <p:sp>
        <p:nvSpPr>
          <p:cNvPr id="4103" name="Pravokutnik 4102"/>
          <p:cNvSpPr/>
          <p:nvPr/>
        </p:nvSpPr>
        <p:spPr bwMode="auto">
          <a:xfrm>
            <a:off x="5457056" y="4725144"/>
            <a:ext cx="4448944" cy="105045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Verdana" pitchFamily="34" charset="0"/>
              <a:ea typeface="ヒラギノ角ゴ Pro W3" pitchFamily="96" charset="-128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352600" y="1412776"/>
            <a:ext cx="4824536" cy="350865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Times" pitchFamily="18" charset="0"/>
              <a:buNone/>
            </a:pPr>
            <a:r>
              <a:rPr lang="en-GB" sz="1800" dirty="0" smtClean="0">
                <a:solidFill>
                  <a:srgbClr val="D71920"/>
                </a:solidFill>
              </a:rPr>
              <a:t>Vision of VET 2020.:</a:t>
            </a:r>
          </a:p>
          <a:p>
            <a:pPr marL="465138" lvl="1" indent="-285750" eaLnBrk="1" hangingPunct="1">
              <a:spcBef>
                <a:spcPts val="600"/>
              </a:spcBef>
              <a:spcAft>
                <a:spcPts val="600"/>
              </a:spcAft>
              <a:buFont typeface="Times" pitchFamily="18" charset="0"/>
              <a:buChar char="•"/>
            </a:pPr>
            <a:r>
              <a:rPr lang="en-GB" sz="1800" dirty="0" smtClean="0"/>
              <a:t>Aimed at quality and efficiency, </a:t>
            </a:r>
          </a:p>
          <a:p>
            <a:pPr marL="465138" lvl="1" indent="-285750" eaLnBrk="1" hangingPunct="1">
              <a:spcBef>
                <a:spcPts val="600"/>
              </a:spcBef>
              <a:spcAft>
                <a:spcPts val="600"/>
              </a:spcAft>
              <a:buFont typeface="Times" pitchFamily="18" charset="0"/>
              <a:buChar char="•"/>
            </a:pPr>
            <a:r>
              <a:rPr lang="en-GB" sz="1800" dirty="0" smtClean="0"/>
              <a:t>attractive, </a:t>
            </a:r>
          </a:p>
          <a:p>
            <a:pPr marL="465138" lvl="1" indent="-285750" eaLnBrk="1" hangingPunct="1">
              <a:spcBef>
                <a:spcPts val="600"/>
              </a:spcBef>
              <a:spcAft>
                <a:spcPts val="600"/>
              </a:spcAft>
              <a:buFont typeface="Times" pitchFamily="18" charset="0"/>
              <a:buChar char="•"/>
            </a:pPr>
            <a:r>
              <a:rPr lang="en-GB" sz="1800" dirty="0" smtClean="0"/>
              <a:t>innovative, </a:t>
            </a:r>
          </a:p>
          <a:p>
            <a:pPr marL="465138" lvl="1" indent="-285750" eaLnBrk="1" hangingPunct="1">
              <a:spcBef>
                <a:spcPts val="600"/>
              </a:spcBef>
              <a:spcAft>
                <a:spcPts val="600"/>
              </a:spcAft>
              <a:buFont typeface="Times" pitchFamily="18" charset="0"/>
              <a:buChar char="•"/>
            </a:pPr>
            <a:r>
              <a:rPr lang="en-GB" sz="1800" dirty="0" smtClean="0"/>
              <a:t>relevant,</a:t>
            </a:r>
          </a:p>
          <a:p>
            <a:pPr marL="465138" lvl="1" indent="-285750" eaLnBrk="1" hangingPunct="1">
              <a:spcBef>
                <a:spcPts val="600"/>
              </a:spcBef>
              <a:spcAft>
                <a:spcPts val="600"/>
              </a:spcAft>
              <a:buFont typeface="Times" pitchFamily="18" charset="0"/>
              <a:buChar char="•"/>
            </a:pPr>
            <a:r>
              <a:rPr lang="en-GB" sz="1800" dirty="0" smtClean="0"/>
              <a:t>LM linked, </a:t>
            </a:r>
          </a:p>
          <a:p>
            <a:pPr marL="465138" lvl="1" indent="-285750" eaLnBrk="1" hangingPunct="1">
              <a:spcBef>
                <a:spcPts val="600"/>
              </a:spcBef>
              <a:spcAft>
                <a:spcPts val="600"/>
              </a:spcAft>
              <a:buFont typeface="Times" pitchFamily="18" charset="0"/>
              <a:buChar char="•"/>
            </a:pPr>
            <a:r>
              <a:rPr lang="en-GB" sz="1800" dirty="0" smtClean="0"/>
              <a:t>Enables attainment of competences for personal and professional development and LLL</a:t>
            </a: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35"/>
          <a:stretch/>
        </p:blipFill>
        <p:spPr bwMode="auto">
          <a:xfrm>
            <a:off x="654752" y="5996788"/>
            <a:ext cx="5870890" cy="621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3"/>
          <a:stretch/>
        </p:blipFill>
        <p:spPr>
          <a:xfrm>
            <a:off x="6525642" y="5931965"/>
            <a:ext cx="2677872" cy="751098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="" xmlns:a16="http://schemas.microsoft.com/office/drawing/2014/main" id="{15CC1927-353E-4A76-A128-997CEFAD8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005" y="6061804"/>
            <a:ext cx="1945842" cy="55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93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350659" y="1268760"/>
            <a:ext cx="836928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Times" pitchFamily="18" charset="0"/>
              <a:buNone/>
            </a:pPr>
            <a:r>
              <a:rPr lang="en-GB" sz="1800" dirty="0" smtClean="0">
                <a:solidFill>
                  <a:srgbClr val="D71920"/>
                </a:solidFill>
              </a:rPr>
              <a:t>4 key priorities to contribute to strengthening of Croatian VET:</a:t>
            </a:r>
            <a:endParaRPr lang="en-GB" sz="1800" dirty="0" smtClean="0"/>
          </a:p>
        </p:txBody>
      </p: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1352600" y="546031"/>
            <a:ext cx="849642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z="2400" dirty="0" smtClean="0"/>
              <a:t>VET System development Programme 2016. – 2020.</a:t>
            </a:r>
            <a:endParaRPr lang="en-GB" sz="2400" dirty="0"/>
          </a:p>
        </p:txBody>
      </p:sp>
      <p:pic>
        <p:nvPicPr>
          <p:cNvPr id="48" name="Picture 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35"/>
          <a:stretch/>
        </p:blipFill>
        <p:spPr bwMode="auto">
          <a:xfrm>
            <a:off x="654752" y="5996788"/>
            <a:ext cx="5870890" cy="621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" name="Group 44"/>
          <p:cNvGrpSpPr/>
          <p:nvPr/>
        </p:nvGrpSpPr>
        <p:grpSpPr>
          <a:xfrm>
            <a:off x="1352600" y="1988839"/>
            <a:ext cx="8208912" cy="3923333"/>
            <a:chOff x="1979612" y="2257492"/>
            <a:chExt cx="8208912" cy="3990908"/>
          </a:xfrm>
        </p:grpSpPr>
        <p:grpSp>
          <p:nvGrpSpPr>
            <p:cNvPr id="50" name="Group 15"/>
            <p:cNvGrpSpPr/>
            <p:nvPr/>
          </p:nvGrpSpPr>
          <p:grpSpPr>
            <a:xfrm>
              <a:off x="1979612" y="5143767"/>
              <a:ext cx="8208912" cy="1104633"/>
              <a:chOff x="1461922" y="-3175"/>
              <a:chExt cx="9188029" cy="1851026"/>
            </a:xfrm>
            <a:solidFill>
              <a:srgbClr val="3477AA"/>
            </a:solidFill>
          </p:grpSpPr>
          <p:sp>
            <p:nvSpPr>
              <p:cNvPr id="63" name="Rectangle 9"/>
              <p:cNvSpPr>
                <a:spLocks noChangeArrowheads="1"/>
              </p:cNvSpPr>
              <p:nvPr/>
            </p:nvSpPr>
            <p:spPr bwMode="auto">
              <a:xfrm>
                <a:off x="2489200" y="-3175"/>
                <a:ext cx="8160751" cy="1412876"/>
              </a:xfrm>
              <a:prstGeom prst="rect">
                <a:avLst/>
              </a:prstGeom>
              <a:solidFill>
                <a:srgbClr val="3477AA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64" name="Freeform 10"/>
              <p:cNvSpPr>
                <a:spLocks/>
              </p:cNvSpPr>
              <p:nvPr/>
            </p:nvSpPr>
            <p:spPr bwMode="auto">
              <a:xfrm>
                <a:off x="2489200" y="-3175"/>
                <a:ext cx="757238" cy="18510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7"/>
                  </a:cxn>
                  <a:cxn ang="0">
                    <a:pos x="477" y="1166"/>
                  </a:cxn>
                  <a:cxn ang="0">
                    <a:pos x="0" y="890"/>
                  </a:cxn>
                  <a:cxn ang="0">
                    <a:pos x="0" y="0"/>
                  </a:cxn>
                </a:cxnLst>
                <a:rect l="0" t="0" r="r" b="b"/>
                <a:pathLst>
                  <a:path w="477" h="1166">
                    <a:moveTo>
                      <a:pt x="0" y="0"/>
                    </a:moveTo>
                    <a:lnTo>
                      <a:pt x="477" y="277"/>
                    </a:lnTo>
                    <a:lnTo>
                      <a:pt x="477" y="1166"/>
                    </a:lnTo>
                    <a:lnTo>
                      <a:pt x="0" y="8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AFD7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65" name="Rectangle 11"/>
              <p:cNvSpPr>
                <a:spLocks noChangeArrowheads="1"/>
              </p:cNvSpPr>
              <p:nvPr/>
            </p:nvSpPr>
            <p:spPr bwMode="auto">
              <a:xfrm>
                <a:off x="1461922" y="436564"/>
                <a:ext cx="1784516" cy="1411287"/>
              </a:xfrm>
              <a:prstGeom prst="rect">
                <a:avLst/>
              </a:prstGeom>
              <a:solidFill>
                <a:srgbClr val="2759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p:grpSp>
        <p:grpSp>
          <p:nvGrpSpPr>
            <p:cNvPr id="51" name="Group 15"/>
            <p:cNvGrpSpPr/>
            <p:nvPr/>
          </p:nvGrpSpPr>
          <p:grpSpPr>
            <a:xfrm>
              <a:off x="1979612" y="4181676"/>
              <a:ext cx="8208912" cy="1104633"/>
              <a:chOff x="1461922" y="-3175"/>
              <a:chExt cx="9188029" cy="1851026"/>
            </a:xfrm>
            <a:solidFill>
              <a:srgbClr val="8064A2"/>
            </a:solidFill>
          </p:grpSpPr>
          <p:sp>
            <p:nvSpPr>
              <p:cNvPr id="60" name="Rectangle 9"/>
              <p:cNvSpPr>
                <a:spLocks noChangeArrowheads="1"/>
              </p:cNvSpPr>
              <p:nvPr/>
            </p:nvSpPr>
            <p:spPr bwMode="auto">
              <a:xfrm>
                <a:off x="2489200" y="-3175"/>
                <a:ext cx="8160751" cy="1412876"/>
              </a:xfrm>
              <a:prstGeom prst="rect">
                <a:avLst/>
              </a:prstGeom>
              <a:solidFill>
                <a:srgbClr val="8064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61" name="Freeform 10"/>
              <p:cNvSpPr>
                <a:spLocks/>
              </p:cNvSpPr>
              <p:nvPr/>
            </p:nvSpPr>
            <p:spPr bwMode="auto">
              <a:xfrm>
                <a:off x="2489200" y="-3175"/>
                <a:ext cx="757238" cy="18510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7"/>
                  </a:cxn>
                  <a:cxn ang="0">
                    <a:pos x="477" y="1166"/>
                  </a:cxn>
                  <a:cxn ang="0">
                    <a:pos x="0" y="890"/>
                  </a:cxn>
                  <a:cxn ang="0">
                    <a:pos x="0" y="0"/>
                  </a:cxn>
                </a:cxnLst>
                <a:rect l="0" t="0" r="r" b="b"/>
                <a:pathLst>
                  <a:path w="477" h="1166">
                    <a:moveTo>
                      <a:pt x="0" y="0"/>
                    </a:moveTo>
                    <a:lnTo>
                      <a:pt x="477" y="277"/>
                    </a:lnTo>
                    <a:lnTo>
                      <a:pt x="477" y="1166"/>
                    </a:lnTo>
                    <a:lnTo>
                      <a:pt x="0" y="8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3A2C7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62" name="Rectangle 11"/>
              <p:cNvSpPr>
                <a:spLocks noChangeArrowheads="1"/>
              </p:cNvSpPr>
              <p:nvPr/>
            </p:nvSpPr>
            <p:spPr bwMode="auto">
              <a:xfrm>
                <a:off x="1461922" y="436564"/>
                <a:ext cx="1784516" cy="1411287"/>
              </a:xfrm>
              <a:prstGeom prst="rect">
                <a:avLst/>
              </a:prstGeom>
              <a:solidFill>
                <a:srgbClr val="604A7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p:grpSp>
        <p:grpSp>
          <p:nvGrpSpPr>
            <p:cNvPr id="52" name="Group 15"/>
            <p:cNvGrpSpPr/>
            <p:nvPr/>
          </p:nvGrpSpPr>
          <p:grpSpPr>
            <a:xfrm>
              <a:off x="1979612" y="3219584"/>
              <a:ext cx="8208912" cy="1104633"/>
              <a:chOff x="1461922" y="-3175"/>
              <a:chExt cx="9188029" cy="1851026"/>
            </a:xfrm>
            <a:solidFill>
              <a:srgbClr val="9BBB59"/>
            </a:solidFill>
          </p:grpSpPr>
          <p:sp>
            <p:nvSpPr>
              <p:cNvPr id="57" name="Rectangle 9"/>
              <p:cNvSpPr>
                <a:spLocks noChangeArrowheads="1"/>
              </p:cNvSpPr>
              <p:nvPr/>
            </p:nvSpPr>
            <p:spPr bwMode="auto">
              <a:xfrm>
                <a:off x="2489200" y="-3175"/>
                <a:ext cx="8160751" cy="1412876"/>
              </a:xfrm>
              <a:prstGeom prst="rect">
                <a:avLst/>
              </a:prstGeom>
              <a:solidFill>
                <a:srgbClr val="9BBB5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58" name="Freeform 10"/>
              <p:cNvSpPr>
                <a:spLocks/>
              </p:cNvSpPr>
              <p:nvPr/>
            </p:nvSpPr>
            <p:spPr bwMode="auto">
              <a:xfrm>
                <a:off x="2489200" y="-3175"/>
                <a:ext cx="757238" cy="18510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7"/>
                  </a:cxn>
                  <a:cxn ang="0">
                    <a:pos x="477" y="1166"/>
                  </a:cxn>
                  <a:cxn ang="0">
                    <a:pos x="0" y="890"/>
                  </a:cxn>
                  <a:cxn ang="0">
                    <a:pos x="0" y="0"/>
                  </a:cxn>
                </a:cxnLst>
                <a:rect l="0" t="0" r="r" b="b"/>
                <a:pathLst>
                  <a:path w="477" h="1166">
                    <a:moveTo>
                      <a:pt x="0" y="0"/>
                    </a:moveTo>
                    <a:lnTo>
                      <a:pt x="477" y="277"/>
                    </a:lnTo>
                    <a:lnTo>
                      <a:pt x="477" y="1166"/>
                    </a:lnTo>
                    <a:lnTo>
                      <a:pt x="0" y="8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BB59">
                  <a:lumMod val="60000"/>
                  <a:lumOff val="40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59" name="Rectangle 11"/>
              <p:cNvSpPr>
                <a:spLocks noChangeArrowheads="1"/>
              </p:cNvSpPr>
              <p:nvPr/>
            </p:nvSpPr>
            <p:spPr bwMode="auto">
              <a:xfrm>
                <a:off x="1461922" y="436564"/>
                <a:ext cx="1784516" cy="1411287"/>
              </a:xfrm>
              <a:prstGeom prst="rect">
                <a:avLst/>
              </a:prstGeom>
              <a:solidFill>
                <a:srgbClr val="77933C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p:grpSp>
        <p:grpSp>
          <p:nvGrpSpPr>
            <p:cNvPr id="53" name="Group 15"/>
            <p:cNvGrpSpPr/>
            <p:nvPr/>
          </p:nvGrpSpPr>
          <p:grpSpPr>
            <a:xfrm>
              <a:off x="1979612" y="2257492"/>
              <a:ext cx="8208912" cy="1104633"/>
              <a:chOff x="1461922" y="-3175"/>
              <a:chExt cx="9188029" cy="1851026"/>
            </a:xfrm>
            <a:solidFill>
              <a:srgbClr val="C0504D"/>
            </a:solidFill>
          </p:grpSpPr>
          <p:sp>
            <p:nvSpPr>
              <p:cNvPr id="54" name="Rectangle 9"/>
              <p:cNvSpPr>
                <a:spLocks noChangeArrowheads="1"/>
              </p:cNvSpPr>
              <p:nvPr/>
            </p:nvSpPr>
            <p:spPr bwMode="auto">
              <a:xfrm>
                <a:off x="2489200" y="-3175"/>
                <a:ext cx="8160751" cy="1412876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55" name="Freeform 10"/>
              <p:cNvSpPr>
                <a:spLocks/>
              </p:cNvSpPr>
              <p:nvPr/>
            </p:nvSpPr>
            <p:spPr bwMode="auto">
              <a:xfrm>
                <a:off x="2489200" y="-3175"/>
                <a:ext cx="757238" cy="18510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7"/>
                  </a:cxn>
                  <a:cxn ang="0">
                    <a:pos x="477" y="1166"/>
                  </a:cxn>
                  <a:cxn ang="0">
                    <a:pos x="0" y="890"/>
                  </a:cxn>
                  <a:cxn ang="0">
                    <a:pos x="0" y="0"/>
                  </a:cxn>
                </a:cxnLst>
                <a:rect l="0" t="0" r="r" b="b"/>
                <a:pathLst>
                  <a:path w="477" h="1166">
                    <a:moveTo>
                      <a:pt x="0" y="0"/>
                    </a:moveTo>
                    <a:lnTo>
                      <a:pt x="477" y="277"/>
                    </a:lnTo>
                    <a:lnTo>
                      <a:pt x="477" y="1166"/>
                    </a:lnTo>
                    <a:lnTo>
                      <a:pt x="0" y="8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504D">
                  <a:lumMod val="60000"/>
                  <a:lumOff val="40000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56" name="Rectangle 11"/>
              <p:cNvSpPr>
                <a:spLocks noChangeArrowheads="1"/>
              </p:cNvSpPr>
              <p:nvPr/>
            </p:nvSpPr>
            <p:spPr bwMode="auto">
              <a:xfrm>
                <a:off x="1461922" y="436564"/>
                <a:ext cx="1784516" cy="1411287"/>
              </a:xfrm>
              <a:prstGeom prst="rect">
                <a:avLst/>
              </a:prstGeom>
              <a:solidFill>
                <a:srgbClr val="C0504D">
                  <a:lumMod val="75000"/>
                </a:srgb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p:grpSp>
      </p:grpSp>
      <p:sp>
        <p:nvSpPr>
          <p:cNvPr id="66" name="TextBox 46"/>
          <p:cNvSpPr txBox="1"/>
          <p:nvPr/>
        </p:nvSpPr>
        <p:spPr>
          <a:xfrm>
            <a:off x="1802766" y="2285053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98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0</a:t>
            </a:r>
            <a:r>
              <a:rPr lang="hr-HR" sz="3600" b="1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1</a:t>
            </a:r>
            <a:endParaRPr lang="en-US" sz="3600" b="1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7" name="TextBox 47"/>
          <p:cNvSpPr txBox="1"/>
          <p:nvPr/>
        </p:nvSpPr>
        <p:spPr>
          <a:xfrm>
            <a:off x="1802766" y="3245173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98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0</a:t>
            </a:r>
            <a:r>
              <a:rPr lang="hr-HR" sz="3600" b="1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endParaRPr lang="en-US" sz="3600" b="1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8" name="TextBox 48"/>
          <p:cNvSpPr txBox="1"/>
          <p:nvPr/>
        </p:nvSpPr>
        <p:spPr>
          <a:xfrm>
            <a:off x="1802766" y="4205293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98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0</a:t>
            </a:r>
            <a:r>
              <a:rPr lang="hr-HR" sz="3600" b="1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3</a:t>
            </a:r>
            <a:endParaRPr lang="en-US" sz="3600" b="1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9" name="TextBox 49"/>
          <p:cNvSpPr txBox="1"/>
          <p:nvPr/>
        </p:nvSpPr>
        <p:spPr>
          <a:xfrm>
            <a:off x="1802766" y="5150173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987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600" b="1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0</a:t>
            </a:r>
            <a:r>
              <a:rPr lang="hr-HR" sz="3600" b="1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4</a:t>
            </a:r>
            <a:endParaRPr lang="en-US" sz="3600" b="1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0" name="TextBox 51"/>
          <p:cNvSpPr txBox="1"/>
          <p:nvPr/>
        </p:nvSpPr>
        <p:spPr>
          <a:xfrm>
            <a:off x="3948532" y="2207606"/>
            <a:ext cx="561298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50" dirty="0" smtClean="0">
                <a:solidFill>
                  <a:schemeClr val="bg1"/>
                </a:solidFill>
              </a:rPr>
              <a:t>Improving the relevance of VET for Labour Market</a:t>
            </a:r>
            <a:endParaRPr lang="en-GB" sz="165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" name="TextBox 52"/>
          <p:cNvSpPr txBox="1"/>
          <p:nvPr/>
        </p:nvSpPr>
        <p:spPr>
          <a:xfrm>
            <a:off x="3864757" y="3149369"/>
            <a:ext cx="455983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0" kern="0" dirty="0">
                <a:solidFill>
                  <a:prstClr val="white"/>
                </a:solidFill>
                <a:cs typeface="Arial" pitchFamily="34" charset="0"/>
              </a:rPr>
              <a:t>Improving the quality of VET</a:t>
            </a:r>
            <a:endParaRPr lang="hr-HR" sz="165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2" name="TextBox 53"/>
          <p:cNvSpPr txBox="1"/>
          <p:nvPr/>
        </p:nvSpPr>
        <p:spPr>
          <a:xfrm>
            <a:off x="3986692" y="3930513"/>
            <a:ext cx="56129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0" kern="0" dirty="0" smtClean="0">
                <a:solidFill>
                  <a:prstClr val="white"/>
                </a:solidFill>
                <a:cs typeface="Arial" pitchFamily="34" charset="0"/>
              </a:rPr>
              <a:t>Promoting </a:t>
            </a:r>
            <a:r>
              <a:rPr lang="en-US" sz="1650" kern="0" dirty="0">
                <a:solidFill>
                  <a:prstClr val="white"/>
                </a:solidFill>
                <a:cs typeface="Arial" pitchFamily="34" charset="0"/>
              </a:rPr>
              <a:t>excellence, attraction and inclusion of VET</a:t>
            </a:r>
            <a:endParaRPr lang="hr-HR" sz="165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3" name="TextBox 54"/>
          <p:cNvSpPr txBox="1"/>
          <p:nvPr/>
        </p:nvSpPr>
        <p:spPr>
          <a:xfrm>
            <a:off x="3893463" y="4945919"/>
            <a:ext cx="591122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50" kern="0" dirty="0" smtClean="0">
                <a:solidFill>
                  <a:prstClr val="white"/>
                </a:solidFill>
                <a:cs typeface="Arial" pitchFamily="34" charset="0"/>
              </a:rPr>
              <a:t>Internationalisation of VET and supporting of international mobility of students and teachers</a:t>
            </a:r>
            <a:endParaRPr lang="en-GB" sz="165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4" name="Freeform 9"/>
          <p:cNvSpPr>
            <a:spLocks noEditPoints="1"/>
          </p:cNvSpPr>
          <p:nvPr/>
        </p:nvSpPr>
        <p:spPr bwMode="auto">
          <a:xfrm>
            <a:off x="3328798" y="3078217"/>
            <a:ext cx="522871" cy="515212"/>
          </a:xfrm>
          <a:custGeom>
            <a:avLst/>
            <a:gdLst/>
            <a:ahLst/>
            <a:cxnLst>
              <a:cxn ang="0">
                <a:pos x="264" y="117"/>
              </a:cxn>
              <a:cxn ang="0">
                <a:pos x="212" y="134"/>
              </a:cxn>
              <a:cxn ang="0">
                <a:pos x="166" y="167"/>
              </a:cxn>
              <a:cxn ang="0">
                <a:pos x="132" y="213"/>
              </a:cxn>
              <a:cxn ang="0">
                <a:pos x="115" y="266"/>
              </a:cxn>
              <a:cxn ang="0">
                <a:pos x="115" y="321"/>
              </a:cxn>
              <a:cxn ang="0">
                <a:pos x="132" y="374"/>
              </a:cxn>
              <a:cxn ang="0">
                <a:pos x="166" y="420"/>
              </a:cxn>
              <a:cxn ang="0">
                <a:pos x="212" y="453"/>
              </a:cxn>
              <a:cxn ang="0">
                <a:pos x="264" y="470"/>
              </a:cxn>
              <a:cxn ang="0">
                <a:pos x="320" y="470"/>
              </a:cxn>
              <a:cxn ang="0">
                <a:pos x="372" y="453"/>
              </a:cxn>
              <a:cxn ang="0">
                <a:pos x="418" y="420"/>
              </a:cxn>
              <a:cxn ang="0">
                <a:pos x="452" y="374"/>
              </a:cxn>
              <a:cxn ang="0">
                <a:pos x="469" y="321"/>
              </a:cxn>
              <a:cxn ang="0">
                <a:pos x="469" y="266"/>
              </a:cxn>
              <a:cxn ang="0">
                <a:pos x="452" y="213"/>
              </a:cxn>
              <a:cxn ang="0">
                <a:pos x="418" y="167"/>
              </a:cxn>
              <a:cxn ang="0">
                <a:pos x="372" y="134"/>
              </a:cxn>
              <a:cxn ang="0">
                <a:pos x="320" y="117"/>
              </a:cxn>
              <a:cxn ang="0">
                <a:pos x="275" y="0"/>
              </a:cxn>
              <a:cxn ang="0">
                <a:pos x="344" y="5"/>
              </a:cxn>
              <a:cxn ang="0">
                <a:pos x="410" y="25"/>
              </a:cxn>
              <a:cxn ang="0">
                <a:pos x="472" y="61"/>
              </a:cxn>
              <a:cxn ang="0">
                <a:pos x="523" y="112"/>
              </a:cxn>
              <a:cxn ang="0">
                <a:pos x="559" y="171"/>
              </a:cxn>
              <a:cxn ang="0">
                <a:pos x="580" y="237"/>
              </a:cxn>
              <a:cxn ang="0">
                <a:pos x="585" y="304"/>
              </a:cxn>
              <a:cxn ang="0">
                <a:pos x="575" y="370"/>
              </a:cxn>
              <a:cxn ang="0">
                <a:pos x="550" y="434"/>
              </a:cxn>
              <a:cxn ang="0">
                <a:pos x="657" y="777"/>
              </a:cxn>
              <a:cxn ang="0">
                <a:pos x="402" y="566"/>
              </a:cxn>
              <a:cxn ang="0">
                <a:pos x="336" y="584"/>
              </a:cxn>
              <a:cxn ang="0">
                <a:pos x="269" y="587"/>
              </a:cxn>
              <a:cxn ang="0">
                <a:pos x="203" y="573"/>
              </a:cxn>
              <a:cxn ang="0">
                <a:pos x="140" y="545"/>
              </a:cxn>
              <a:cxn ang="0">
                <a:pos x="84" y="501"/>
              </a:cxn>
              <a:cxn ang="0">
                <a:pos x="40" y="443"/>
              </a:cxn>
              <a:cxn ang="0">
                <a:pos x="12" y="379"/>
              </a:cxn>
              <a:cxn ang="0">
                <a:pos x="0" y="311"/>
              </a:cxn>
              <a:cxn ang="0">
                <a:pos x="3" y="242"/>
              </a:cxn>
              <a:cxn ang="0">
                <a:pos x="24" y="175"/>
              </a:cxn>
              <a:cxn ang="0">
                <a:pos x="61" y="113"/>
              </a:cxn>
              <a:cxn ang="0">
                <a:pos x="112" y="61"/>
              </a:cxn>
              <a:cxn ang="0">
                <a:pos x="173" y="25"/>
              </a:cxn>
              <a:cxn ang="0">
                <a:pos x="240" y="5"/>
              </a:cxn>
            </a:cxnLst>
            <a:rect l="0" t="0" r="r" b="b"/>
            <a:pathLst>
              <a:path w="774" h="777">
                <a:moveTo>
                  <a:pt x="292" y="115"/>
                </a:moveTo>
                <a:lnTo>
                  <a:pt x="264" y="117"/>
                </a:lnTo>
                <a:lnTo>
                  <a:pt x="238" y="123"/>
                </a:lnTo>
                <a:lnTo>
                  <a:pt x="212" y="134"/>
                </a:lnTo>
                <a:lnTo>
                  <a:pt x="188" y="149"/>
                </a:lnTo>
                <a:lnTo>
                  <a:pt x="166" y="167"/>
                </a:lnTo>
                <a:lnTo>
                  <a:pt x="147" y="189"/>
                </a:lnTo>
                <a:lnTo>
                  <a:pt x="132" y="213"/>
                </a:lnTo>
                <a:lnTo>
                  <a:pt x="121" y="239"/>
                </a:lnTo>
                <a:lnTo>
                  <a:pt x="115" y="266"/>
                </a:lnTo>
                <a:lnTo>
                  <a:pt x="114" y="293"/>
                </a:lnTo>
                <a:lnTo>
                  <a:pt x="115" y="321"/>
                </a:lnTo>
                <a:lnTo>
                  <a:pt x="121" y="347"/>
                </a:lnTo>
                <a:lnTo>
                  <a:pt x="132" y="374"/>
                </a:lnTo>
                <a:lnTo>
                  <a:pt x="147" y="398"/>
                </a:lnTo>
                <a:lnTo>
                  <a:pt x="166" y="420"/>
                </a:lnTo>
                <a:lnTo>
                  <a:pt x="188" y="438"/>
                </a:lnTo>
                <a:lnTo>
                  <a:pt x="212" y="453"/>
                </a:lnTo>
                <a:lnTo>
                  <a:pt x="238" y="464"/>
                </a:lnTo>
                <a:lnTo>
                  <a:pt x="264" y="470"/>
                </a:lnTo>
                <a:lnTo>
                  <a:pt x="292" y="472"/>
                </a:lnTo>
                <a:lnTo>
                  <a:pt x="320" y="470"/>
                </a:lnTo>
                <a:lnTo>
                  <a:pt x="346" y="464"/>
                </a:lnTo>
                <a:lnTo>
                  <a:pt x="372" y="453"/>
                </a:lnTo>
                <a:lnTo>
                  <a:pt x="396" y="438"/>
                </a:lnTo>
                <a:lnTo>
                  <a:pt x="418" y="420"/>
                </a:lnTo>
                <a:lnTo>
                  <a:pt x="437" y="398"/>
                </a:lnTo>
                <a:lnTo>
                  <a:pt x="452" y="374"/>
                </a:lnTo>
                <a:lnTo>
                  <a:pt x="462" y="347"/>
                </a:lnTo>
                <a:lnTo>
                  <a:pt x="469" y="321"/>
                </a:lnTo>
                <a:lnTo>
                  <a:pt x="470" y="293"/>
                </a:lnTo>
                <a:lnTo>
                  <a:pt x="469" y="266"/>
                </a:lnTo>
                <a:lnTo>
                  <a:pt x="462" y="239"/>
                </a:lnTo>
                <a:lnTo>
                  <a:pt x="452" y="213"/>
                </a:lnTo>
                <a:lnTo>
                  <a:pt x="437" y="189"/>
                </a:lnTo>
                <a:lnTo>
                  <a:pt x="418" y="167"/>
                </a:lnTo>
                <a:lnTo>
                  <a:pt x="396" y="149"/>
                </a:lnTo>
                <a:lnTo>
                  <a:pt x="372" y="134"/>
                </a:lnTo>
                <a:lnTo>
                  <a:pt x="346" y="123"/>
                </a:lnTo>
                <a:lnTo>
                  <a:pt x="320" y="117"/>
                </a:lnTo>
                <a:lnTo>
                  <a:pt x="292" y="115"/>
                </a:lnTo>
                <a:close/>
                <a:moveTo>
                  <a:pt x="275" y="0"/>
                </a:moveTo>
                <a:lnTo>
                  <a:pt x="309" y="0"/>
                </a:lnTo>
                <a:lnTo>
                  <a:pt x="344" y="5"/>
                </a:lnTo>
                <a:lnTo>
                  <a:pt x="378" y="13"/>
                </a:lnTo>
                <a:lnTo>
                  <a:pt x="410" y="25"/>
                </a:lnTo>
                <a:lnTo>
                  <a:pt x="442" y="41"/>
                </a:lnTo>
                <a:lnTo>
                  <a:pt x="472" y="61"/>
                </a:lnTo>
                <a:lnTo>
                  <a:pt x="499" y="86"/>
                </a:lnTo>
                <a:lnTo>
                  <a:pt x="523" y="112"/>
                </a:lnTo>
                <a:lnTo>
                  <a:pt x="544" y="141"/>
                </a:lnTo>
                <a:lnTo>
                  <a:pt x="559" y="171"/>
                </a:lnTo>
                <a:lnTo>
                  <a:pt x="572" y="203"/>
                </a:lnTo>
                <a:lnTo>
                  <a:pt x="580" y="237"/>
                </a:lnTo>
                <a:lnTo>
                  <a:pt x="585" y="270"/>
                </a:lnTo>
                <a:lnTo>
                  <a:pt x="585" y="304"/>
                </a:lnTo>
                <a:lnTo>
                  <a:pt x="582" y="337"/>
                </a:lnTo>
                <a:lnTo>
                  <a:pt x="575" y="370"/>
                </a:lnTo>
                <a:lnTo>
                  <a:pt x="565" y="403"/>
                </a:lnTo>
                <a:lnTo>
                  <a:pt x="550" y="434"/>
                </a:lnTo>
                <a:lnTo>
                  <a:pt x="774" y="660"/>
                </a:lnTo>
                <a:lnTo>
                  <a:pt x="657" y="777"/>
                </a:lnTo>
                <a:lnTo>
                  <a:pt x="433" y="551"/>
                </a:lnTo>
                <a:lnTo>
                  <a:pt x="402" y="566"/>
                </a:lnTo>
                <a:lnTo>
                  <a:pt x="369" y="577"/>
                </a:lnTo>
                <a:lnTo>
                  <a:pt x="336" y="584"/>
                </a:lnTo>
                <a:lnTo>
                  <a:pt x="303" y="587"/>
                </a:lnTo>
                <a:lnTo>
                  <a:pt x="269" y="587"/>
                </a:lnTo>
                <a:lnTo>
                  <a:pt x="235" y="581"/>
                </a:lnTo>
                <a:lnTo>
                  <a:pt x="203" y="573"/>
                </a:lnTo>
                <a:lnTo>
                  <a:pt x="171" y="561"/>
                </a:lnTo>
                <a:lnTo>
                  <a:pt x="140" y="545"/>
                </a:lnTo>
                <a:lnTo>
                  <a:pt x="111" y="525"/>
                </a:lnTo>
                <a:lnTo>
                  <a:pt x="84" y="501"/>
                </a:lnTo>
                <a:lnTo>
                  <a:pt x="61" y="473"/>
                </a:lnTo>
                <a:lnTo>
                  <a:pt x="40" y="443"/>
                </a:lnTo>
                <a:lnTo>
                  <a:pt x="24" y="413"/>
                </a:lnTo>
                <a:lnTo>
                  <a:pt x="12" y="379"/>
                </a:lnTo>
                <a:lnTo>
                  <a:pt x="3" y="345"/>
                </a:lnTo>
                <a:lnTo>
                  <a:pt x="0" y="311"/>
                </a:lnTo>
                <a:lnTo>
                  <a:pt x="0" y="277"/>
                </a:lnTo>
                <a:lnTo>
                  <a:pt x="3" y="242"/>
                </a:lnTo>
                <a:lnTo>
                  <a:pt x="12" y="208"/>
                </a:lnTo>
                <a:lnTo>
                  <a:pt x="24" y="175"/>
                </a:lnTo>
                <a:lnTo>
                  <a:pt x="40" y="143"/>
                </a:lnTo>
                <a:lnTo>
                  <a:pt x="61" y="113"/>
                </a:lnTo>
                <a:lnTo>
                  <a:pt x="84" y="86"/>
                </a:lnTo>
                <a:lnTo>
                  <a:pt x="112" y="61"/>
                </a:lnTo>
                <a:lnTo>
                  <a:pt x="142" y="41"/>
                </a:lnTo>
                <a:lnTo>
                  <a:pt x="173" y="25"/>
                </a:lnTo>
                <a:lnTo>
                  <a:pt x="206" y="13"/>
                </a:lnTo>
                <a:lnTo>
                  <a:pt x="240" y="5"/>
                </a:lnTo>
                <a:lnTo>
                  <a:pt x="275" y="0"/>
                </a:lnTo>
                <a:close/>
              </a:path>
            </a:pathLst>
          </a:custGeom>
          <a:solidFill>
            <a:sysClr val="window" lastClr="FFFF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grpSp>
        <p:nvGrpSpPr>
          <p:cNvPr id="75" name="Group 21"/>
          <p:cNvGrpSpPr/>
          <p:nvPr/>
        </p:nvGrpSpPr>
        <p:grpSpPr>
          <a:xfrm>
            <a:off x="3260557" y="2124361"/>
            <a:ext cx="546684" cy="541008"/>
            <a:chOff x="1895771" y="3971559"/>
            <a:chExt cx="1097851" cy="1106877"/>
          </a:xfrm>
          <a:solidFill>
            <a:sysClr val="window" lastClr="FFFFFF"/>
          </a:solidFill>
        </p:grpSpPr>
        <p:sp>
          <p:nvSpPr>
            <p:cNvPr id="76" name="Freeform 11"/>
            <p:cNvSpPr>
              <a:spLocks noEditPoints="1"/>
            </p:cNvSpPr>
            <p:nvPr/>
          </p:nvSpPr>
          <p:spPr bwMode="auto">
            <a:xfrm>
              <a:off x="1895771" y="3971559"/>
              <a:ext cx="1097851" cy="1106877"/>
            </a:xfrm>
            <a:custGeom>
              <a:avLst/>
              <a:gdLst/>
              <a:ahLst/>
              <a:cxnLst>
                <a:cxn ang="0">
                  <a:pos x="288" y="198"/>
                </a:cxn>
                <a:cxn ang="0">
                  <a:pos x="173" y="336"/>
                </a:cxn>
                <a:cxn ang="0">
                  <a:pos x="173" y="522"/>
                </a:cxn>
                <a:cxn ang="0">
                  <a:pos x="288" y="658"/>
                </a:cxn>
                <a:cxn ang="0">
                  <a:pos x="470" y="690"/>
                </a:cxn>
                <a:cxn ang="0">
                  <a:pos x="625" y="600"/>
                </a:cxn>
                <a:cxn ang="0">
                  <a:pos x="688" y="429"/>
                </a:cxn>
                <a:cxn ang="0">
                  <a:pos x="625" y="256"/>
                </a:cxn>
                <a:cxn ang="0">
                  <a:pos x="470" y="166"/>
                </a:cxn>
                <a:cxn ang="0">
                  <a:pos x="596" y="36"/>
                </a:cxn>
                <a:cxn ang="0">
                  <a:pos x="622" y="47"/>
                </a:cxn>
                <a:cxn ang="0">
                  <a:pos x="631" y="111"/>
                </a:cxn>
                <a:cxn ang="0">
                  <a:pos x="630" y="154"/>
                </a:cxn>
                <a:cxn ang="0">
                  <a:pos x="679" y="203"/>
                </a:cxn>
                <a:cxn ang="0">
                  <a:pos x="774" y="218"/>
                </a:cxn>
                <a:cxn ang="0">
                  <a:pos x="805" y="232"/>
                </a:cxn>
                <a:cxn ang="0">
                  <a:pos x="826" y="294"/>
                </a:cxn>
                <a:cxn ang="0">
                  <a:pos x="846" y="368"/>
                </a:cxn>
                <a:cxn ang="0">
                  <a:pos x="846" y="421"/>
                </a:cxn>
                <a:cxn ang="0">
                  <a:pos x="782" y="459"/>
                </a:cxn>
                <a:cxn ang="0">
                  <a:pos x="738" y="564"/>
                </a:cxn>
                <a:cxn ang="0">
                  <a:pos x="764" y="603"/>
                </a:cxn>
                <a:cxn ang="0">
                  <a:pos x="782" y="662"/>
                </a:cxn>
                <a:cxn ang="0">
                  <a:pos x="682" y="768"/>
                </a:cxn>
                <a:cxn ang="0">
                  <a:pos x="662" y="786"/>
                </a:cxn>
                <a:cxn ang="0">
                  <a:pos x="615" y="777"/>
                </a:cxn>
                <a:cxn ang="0">
                  <a:pos x="574" y="748"/>
                </a:cxn>
                <a:cxn ang="0">
                  <a:pos x="554" y="745"/>
                </a:cxn>
                <a:cxn ang="0">
                  <a:pos x="481" y="760"/>
                </a:cxn>
                <a:cxn ang="0">
                  <a:pos x="461" y="771"/>
                </a:cxn>
                <a:cxn ang="0">
                  <a:pos x="438" y="822"/>
                </a:cxn>
                <a:cxn ang="0">
                  <a:pos x="242" y="815"/>
                </a:cxn>
                <a:cxn ang="0">
                  <a:pos x="224" y="798"/>
                </a:cxn>
                <a:cxn ang="0">
                  <a:pos x="224" y="722"/>
                </a:cxn>
                <a:cxn ang="0">
                  <a:pos x="202" y="677"/>
                </a:cxn>
                <a:cxn ang="0">
                  <a:pos x="155" y="630"/>
                </a:cxn>
                <a:cxn ang="0">
                  <a:pos x="119" y="630"/>
                </a:cxn>
                <a:cxn ang="0">
                  <a:pos x="52" y="627"/>
                </a:cxn>
                <a:cxn ang="0">
                  <a:pos x="21" y="539"/>
                </a:cxn>
                <a:cxn ang="0">
                  <a:pos x="8" y="487"/>
                </a:cxn>
                <a:cxn ang="0">
                  <a:pos x="1" y="444"/>
                </a:cxn>
                <a:cxn ang="0">
                  <a:pos x="73" y="400"/>
                </a:cxn>
                <a:cxn ang="0">
                  <a:pos x="99" y="352"/>
                </a:cxn>
                <a:cxn ang="0">
                  <a:pos x="114" y="294"/>
                </a:cxn>
                <a:cxn ang="0">
                  <a:pos x="68" y="226"/>
                </a:cxn>
                <a:cxn ang="0">
                  <a:pos x="64" y="201"/>
                </a:cxn>
                <a:cxn ang="0">
                  <a:pos x="189" y="70"/>
                </a:cxn>
                <a:cxn ang="0">
                  <a:pos x="227" y="73"/>
                </a:cxn>
                <a:cxn ang="0">
                  <a:pos x="297" y="116"/>
                </a:cxn>
                <a:cxn ang="0">
                  <a:pos x="373" y="96"/>
                </a:cxn>
                <a:cxn ang="0">
                  <a:pos x="399" y="73"/>
                </a:cxn>
                <a:cxn ang="0">
                  <a:pos x="412" y="41"/>
                </a:cxn>
                <a:cxn ang="0">
                  <a:pos x="431" y="6"/>
                </a:cxn>
              </a:cxnLst>
              <a:rect l="0" t="0" r="r" b="b"/>
              <a:pathLst>
                <a:path w="851" h="858">
                  <a:moveTo>
                    <a:pt x="421" y="161"/>
                  </a:moveTo>
                  <a:lnTo>
                    <a:pt x="374" y="166"/>
                  </a:lnTo>
                  <a:lnTo>
                    <a:pt x="329" y="178"/>
                  </a:lnTo>
                  <a:lnTo>
                    <a:pt x="288" y="198"/>
                  </a:lnTo>
                  <a:lnTo>
                    <a:pt x="251" y="224"/>
                  </a:lnTo>
                  <a:lnTo>
                    <a:pt x="219" y="256"/>
                  </a:lnTo>
                  <a:lnTo>
                    <a:pt x="193" y="294"/>
                  </a:lnTo>
                  <a:lnTo>
                    <a:pt x="173" y="336"/>
                  </a:lnTo>
                  <a:lnTo>
                    <a:pt x="161" y="380"/>
                  </a:lnTo>
                  <a:lnTo>
                    <a:pt x="157" y="429"/>
                  </a:lnTo>
                  <a:lnTo>
                    <a:pt x="161" y="476"/>
                  </a:lnTo>
                  <a:lnTo>
                    <a:pt x="173" y="522"/>
                  </a:lnTo>
                  <a:lnTo>
                    <a:pt x="193" y="563"/>
                  </a:lnTo>
                  <a:lnTo>
                    <a:pt x="219" y="600"/>
                  </a:lnTo>
                  <a:lnTo>
                    <a:pt x="251" y="632"/>
                  </a:lnTo>
                  <a:lnTo>
                    <a:pt x="288" y="658"/>
                  </a:lnTo>
                  <a:lnTo>
                    <a:pt x="329" y="677"/>
                  </a:lnTo>
                  <a:lnTo>
                    <a:pt x="374" y="690"/>
                  </a:lnTo>
                  <a:lnTo>
                    <a:pt x="421" y="694"/>
                  </a:lnTo>
                  <a:lnTo>
                    <a:pt x="470" y="690"/>
                  </a:lnTo>
                  <a:lnTo>
                    <a:pt x="514" y="677"/>
                  </a:lnTo>
                  <a:lnTo>
                    <a:pt x="555" y="658"/>
                  </a:lnTo>
                  <a:lnTo>
                    <a:pt x="593" y="632"/>
                  </a:lnTo>
                  <a:lnTo>
                    <a:pt x="625" y="600"/>
                  </a:lnTo>
                  <a:lnTo>
                    <a:pt x="651" y="563"/>
                  </a:lnTo>
                  <a:lnTo>
                    <a:pt x="671" y="522"/>
                  </a:lnTo>
                  <a:lnTo>
                    <a:pt x="683" y="476"/>
                  </a:lnTo>
                  <a:lnTo>
                    <a:pt x="688" y="429"/>
                  </a:lnTo>
                  <a:lnTo>
                    <a:pt x="683" y="380"/>
                  </a:lnTo>
                  <a:lnTo>
                    <a:pt x="671" y="336"/>
                  </a:lnTo>
                  <a:lnTo>
                    <a:pt x="651" y="294"/>
                  </a:lnTo>
                  <a:lnTo>
                    <a:pt x="625" y="256"/>
                  </a:lnTo>
                  <a:lnTo>
                    <a:pt x="593" y="224"/>
                  </a:lnTo>
                  <a:lnTo>
                    <a:pt x="555" y="198"/>
                  </a:lnTo>
                  <a:lnTo>
                    <a:pt x="514" y="178"/>
                  </a:lnTo>
                  <a:lnTo>
                    <a:pt x="470" y="166"/>
                  </a:lnTo>
                  <a:lnTo>
                    <a:pt x="421" y="161"/>
                  </a:lnTo>
                  <a:close/>
                  <a:moveTo>
                    <a:pt x="452" y="0"/>
                  </a:moveTo>
                  <a:lnTo>
                    <a:pt x="467" y="1"/>
                  </a:lnTo>
                  <a:lnTo>
                    <a:pt x="596" y="36"/>
                  </a:lnTo>
                  <a:lnTo>
                    <a:pt x="599" y="36"/>
                  </a:lnTo>
                  <a:lnTo>
                    <a:pt x="606" y="38"/>
                  </a:lnTo>
                  <a:lnTo>
                    <a:pt x="613" y="41"/>
                  </a:lnTo>
                  <a:lnTo>
                    <a:pt x="622" y="47"/>
                  </a:lnTo>
                  <a:lnTo>
                    <a:pt x="630" y="58"/>
                  </a:lnTo>
                  <a:lnTo>
                    <a:pt x="633" y="71"/>
                  </a:lnTo>
                  <a:lnTo>
                    <a:pt x="633" y="91"/>
                  </a:lnTo>
                  <a:lnTo>
                    <a:pt x="631" y="111"/>
                  </a:lnTo>
                  <a:lnTo>
                    <a:pt x="630" y="128"/>
                  </a:lnTo>
                  <a:lnTo>
                    <a:pt x="628" y="139"/>
                  </a:lnTo>
                  <a:lnTo>
                    <a:pt x="628" y="146"/>
                  </a:lnTo>
                  <a:lnTo>
                    <a:pt x="630" y="154"/>
                  </a:lnTo>
                  <a:lnTo>
                    <a:pt x="634" y="163"/>
                  </a:lnTo>
                  <a:lnTo>
                    <a:pt x="656" y="181"/>
                  </a:lnTo>
                  <a:lnTo>
                    <a:pt x="666" y="192"/>
                  </a:lnTo>
                  <a:lnTo>
                    <a:pt x="679" y="203"/>
                  </a:lnTo>
                  <a:lnTo>
                    <a:pt x="688" y="213"/>
                  </a:lnTo>
                  <a:lnTo>
                    <a:pt x="694" y="221"/>
                  </a:lnTo>
                  <a:lnTo>
                    <a:pt x="697" y="224"/>
                  </a:lnTo>
                  <a:lnTo>
                    <a:pt x="774" y="218"/>
                  </a:lnTo>
                  <a:lnTo>
                    <a:pt x="778" y="218"/>
                  </a:lnTo>
                  <a:lnTo>
                    <a:pt x="785" y="220"/>
                  </a:lnTo>
                  <a:lnTo>
                    <a:pt x="796" y="223"/>
                  </a:lnTo>
                  <a:lnTo>
                    <a:pt x="805" y="232"/>
                  </a:lnTo>
                  <a:lnTo>
                    <a:pt x="813" y="245"/>
                  </a:lnTo>
                  <a:lnTo>
                    <a:pt x="816" y="258"/>
                  </a:lnTo>
                  <a:lnTo>
                    <a:pt x="820" y="274"/>
                  </a:lnTo>
                  <a:lnTo>
                    <a:pt x="826" y="294"/>
                  </a:lnTo>
                  <a:lnTo>
                    <a:pt x="831" y="314"/>
                  </a:lnTo>
                  <a:lnTo>
                    <a:pt x="837" y="334"/>
                  </a:lnTo>
                  <a:lnTo>
                    <a:pt x="841" y="352"/>
                  </a:lnTo>
                  <a:lnTo>
                    <a:pt x="846" y="368"/>
                  </a:lnTo>
                  <a:lnTo>
                    <a:pt x="848" y="378"/>
                  </a:lnTo>
                  <a:lnTo>
                    <a:pt x="851" y="384"/>
                  </a:lnTo>
                  <a:lnTo>
                    <a:pt x="851" y="407"/>
                  </a:lnTo>
                  <a:lnTo>
                    <a:pt x="846" y="421"/>
                  </a:lnTo>
                  <a:lnTo>
                    <a:pt x="835" y="433"/>
                  </a:lnTo>
                  <a:lnTo>
                    <a:pt x="808" y="448"/>
                  </a:lnTo>
                  <a:lnTo>
                    <a:pt x="794" y="455"/>
                  </a:lnTo>
                  <a:lnTo>
                    <a:pt x="782" y="459"/>
                  </a:lnTo>
                  <a:lnTo>
                    <a:pt x="773" y="462"/>
                  </a:lnTo>
                  <a:lnTo>
                    <a:pt x="770" y="464"/>
                  </a:lnTo>
                  <a:lnTo>
                    <a:pt x="738" y="560"/>
                  </a:lnTo>
                  <a:lnTo>
                    <a:pt x="738" y="564"/>
                  </a:lnTo>
                  <a:lnTo>
                    <a:pt x="741" y="569"/>
                  </a:lnTo>
                  <a:lnTo>
                    <a:pt x="746" y="578"/>
                  </a:lnTo>
                  <a:lnTo>
                    <a:pt x="753" y="590"/>
                  </a:lnTo>
                  <a:lnTo>
                    <a:pt x="764" y="603"/>
                  </a:lnTo>
                  <a:lnTo>
                    <a:pt x="773" y="615"/>
                  </a:lnTo>
                  <a:lnTo>
                    <a:pt x="781" y="630"/>
                  </a:lnTo>
                  <a:lnTo>
                    <a:pt x="785" y="645"/>
                  </a:lnTo>
                  <a:lnTo>
                    <a:pt x="782" y="662"/>
                  </a:lnTo>
                  <a:lnTo>
                    <a:pt x="771" y="679"/>
                  </a:lnTo>
                  <a:lnTo>
                    <a:pt x="703" y="748"/>
                  </a:lnTo>
                  <a:lnTo>
                    <a:pt x="691" y="758"/>
                  </a:lnTo>
                  <a:lnTo>
                    <a:pt x="682" y="768"/>
                  </a:lnTo>
                  <a:lnTo>
                    <a:pt x="676" y="775"/>
                  </a:lnTo>
                  <a:lnTo>
                    <a:pt x="673" y="777"/>
                  </a:lnTo>
                  <a:lnTo>
                    <a:pt x="668" y="781"/>
                  </a:lnTo>
                  <a:lnTo>
                    <a:pt x="662" y="786"/>
                  </a:lnTo>
                  <a:lnTo>
                    <a:pt x="654" y="789"/>
                  </a:lnTo>
                  <a:lnTo>
                    <a:pt x="644" y="789"/>
                  </a:lnTo>
                  <a:lnTo>
                    <a:pt x="630" y="786"/>
                  </a:lnTo>
                  <a:lnTo>
                    <a:pt x="615" y="777"/>
                  </a:lnTo>
                  <a:lnTo>
                    <a:pt x="598" y="764"/>
                  </a:lnTo>
                  <a:lnTo>
                    <a:pt x="586" y="755"/>
                  </a:lnTo>
                  <a:lnTo>
                    <a:pt x="578" y="751"/>
                  </a:lnTo>
                  <a:lnTo>
                    <a:pt x="574" y="748"/>
                  </a:lnTo>
                  <a:lnTo>
                    <a:pt x="571" y="746"/>
                  </a:lnTo>
                  <a:lnTo>
                    <a:pt x="568" y="746"/>
                  </a:lnTo>
                  <a:lnTo>
                    <a:pt x="561" y="745"/>
                  </a:lnTo>
                  <a:lnTo>
                    <a:pt x="554" y="745"/>
                  </a:lnTo>
                  <a:lnTo>
                    <a:pt x="546" y="746"/>
                  </a:lnTo>
                  <a:lnTo>
                    <a:pt x="539" y="749"/>
                  </a:lnTo>
                  <a:lnTo>
                    <a:pt x="493" y="758"/>
                  </a:lnTo>
                  <a:lnTo>
                    <a:pt x="481" y="760"/>
                  </a:lnTo>
                  <a:lnTo>
                    <a:pt x="476" y="761"/>
                  </a:lnTo>
                  <a:lnTo>
                    <a:pt x="472" y="761"/>
                  </a:lnTo>
                  <a:lnTo>
                    <a:pt x="469" y="763"/>
                  </a:lnTo>
                  <a:lnTo>
                    <a:pt x="461" y="771"/>
                  </a:lnTo>
                  <a:lnTo>
                    <a:pt x="458" y="777"/>
                  </a:lnTo>
                  <a:lnTo>
                    <a:pt x="453" y="789"/>
                  </a:lnTo>
                  <a:lnTo>
                    <a:pt x="447" y="804"/>
                  </a:lnTo>
                  <a:lnTo>
                    <a:pt x="438" y="822"/>
                  </a:lnTo>
                  <a:lnTo>
                    <a:pt x="428" y="838"/>
                  </a:lnTo>
                  <a:lnTo>
                    <a:pt x="417" y="851"/>
                  </a:lnTo>
                  <a:lnTo>
                    <a:pt x="403" y="858"/>
                  </a:lnTo>
                  <a:lnTo>
                    <a:pt x="242" y="815"/>
                  </a:lnTo>
                  <a:lnTo>
                    <a:pt x="240" y="813"/>
                  </a:lnTo>
                  <a:lnTo>
                    <a:pt x="236" y="812"/>
                  </a:lnTo>
                  <a:lnTo>
                    <a:pt x="230" y="806"/>
                  </a:lnTo>
                  <a:lnTo>
                    <a:pt x="224" y="798"/>
                  </a:lnTo>
                  <a:lnTo>
                    <a:pt x="221" y="786"/>
                  </a:lnTo>
                  <a:lnTo>
                    <a:pt x="219" y="771"/>
                  </a:lnTo>
                  <a:lnTo>
                    <a:pt x="222" y="737"/>
                  </a:lnTo>
                  <a:lnTo>
                    <a:pt x="224" y="722"/>
                  </a:lnTo>
                  <a:lnTo>
                    <a:pt x="224" y="708"/>
                  </a:lnTo>
                  <a:lnTo>
                    <a:pt x="219" y="694"/>
                  </a:lnTo>
                  <a:lnTo>
                    <a:pt x="211" y="685"/>
                  </a:lnTo>
                  <a:lnTo>
                    <a:pt x="202" y="677"/>
                  </a:lnTo>
                  <a:lnTo>
                    <a:pt x="192" y="668"/>
                  </a:lnTo>
                  <a:lnTo>
                    <a:pt x="172" y="648"/>
                  </a:lnTo>
                  <a:lnTo>
                    <a:pt x="164" y="639"/>
                  </a:lnTo>
                  <a:lnTo>
                    <a:pt x="155" y="630"/>
                  </a:lnTo>
                  <a:lnTo>
                    <a:pt x="151" y="627"/>
                  </a:lnTo>
                  <a:lnTo>
                    <a:pt x="141" y="626"/>
                  </a:lnTo>
                  <a:lnTo>
                    <a:pt x="129" y="627"/>
                  </a:lnTo>
                  <a:lnTo>
                    <a:pt x="119" y="630"/>
                  </a:lnTo>
                  <a:lnTo>
                    <a:pt x="88" y="633"/>
                  </a:lnTo>
                  <a:lnTo>
                    <a:pt x="71" y="633"/>
                  </a:lnTo>
                  <a:lnTo>
                    <a:pt x="59" y="632"/>
                  </a:lnTo>
                  <a:lnTo>
                    <a:pt x="52" y="627"/>
                  </a:lnTo>
                  <a:lnTo>
                    <a:pt x="47" y="619"/>
                  </a:lnTo>
                  <a:lnTo>
                    <a:pt x="30" y="569"/>
                  </a:lnTo>
                  <a:lnTo>
                    <a:pt x="26" y="552"/>
                  </a:lnTo>
                  <a:lnTo>
                    <a:pt x="21" y="539"/>
                  </a:lnTo>
                  <a:lnTo>
                    <a:pt x="20" y="529"/>
                  </a:lnTo>
                  <a:lnTo>
                    <a:pt x="17" y="519"/>
                  </a:lnTo>
                  <a:lnTo>
                    <a:pt x="12" y="503"/>
                  </a:lnTo>
                  <a:lnTo>
                    <a:pt x="8" y="487"/>
                  </a:lnTo>
                  <a:lnTo>
                    <a:pt x="5" y="470"/>
                  </a:lnTo>
                  <a:lnTo>
                    <a:pt x="1" y="456"/>
                  </a:lnTo>
                  <a:lnTo>
                    <a:pt x="0" y="448"/>
                  </a:lnTo>
                  <a:lnTo>
                    <a:pt x="1" y="444"/>
                  </a:lnTo>
                  <a:lnTo>
                    <a:pt x="17" y="429"/>
                  </a:lnTo>
                  <a:lnTo>
                    <a:pt x="32" y="419"/>
                  </a:lnTo>
                  <a:lnTo>
                    <a:pt x="59" y="407"/>
                  </a:lnTo>
                  <a:lnTo>
                    <a:pt x="73" y="400"/>
                  </a:lnTo>
                  <a:lnTo>
                    <a:pt x="85" y="390"/>
                  </a:lnTo>
                  <a:lnTo>
                    <a:pt x="93" y="381"/>
                  </a:lnTo>
                  <a:lnTo>
                    <a:pt x="96" y="369"/>
                  </a:lnTo>
                  <a:lnTo>
                    <a:pt x="99" y="352"/>
                  </a:lnTo>
                  <a:lnTo>
                    <a:pt x="103" y="334"/>
                  </a:lnTo>
                  <a:lnTo>
                    <a:pt x="108" y="317"/>
                  </a:lnTo>
                  <a:lnTo>
                    <a:pt x="113" y="303"/>
                  </a:lnTo>
                  <a:lnTo>
                    <a:pt x="114" y="294"/>
                  </a:lnTo>
                  <a:lnTo>
                    <a:pt x="108" y="279"/>
                  </a:lnTo>
                  <a:lnTo>
                    <a:pt x="103" y="273"/>
                  </a:lnTo>
                  <a:lnTo>
                    <a:pt x="102" y="270"/>
                  </a:lnTo>
                  <a:lnTo>
                    <a:pt x="68" y="226"/>
                  </a:lnTo>
                  <a:lnTo>
                    <a:pt x="67" y="224"/>
                  </a:lnTo>
                  <a:lnTo>
                    <a:pt x="64" y="220"/>
                  </a:lnTo>
                  <a:lnTo>
                    <a:pt x="62" y="212"/>
                  </a:lnTo>
                  <a:lnTo>
                    <a:pt x="64" y="201"/>
                  </a:lnTo>
                  <a:lnTo>
                    <a:pt x="70" y="191"/>
                  </a:lnTo>
                  <a:lnTo>
                    <a:pt x="183" y="74"/>
                  </a:lnTo>
                  <a:lnTo>
                    <a:pt x="184" y="73"/>
                  </a:lnTo>
                  <a:lnTo>
                    <a:pt x="189" y="70"/>
                  </a:lnTo>
                  <a:lnTo>
                    <a:pt x="195" y="65"/>
                  </a:lnTo>
                  <a:lnTo>
                    <a:pt x="204" y="64"/>
                  </a:lnTo>
                  <a:lnTo>
                    <a:pt x="215" y="65"/>
                  </a:lnTo>
                  <a:lnTo>
                    <a:pt x="227" y="73"/>
                  </a:lnTo>
                  <a:lnTo>
                    <a:pt x="280" y="111"/>
                  </a:lnTo>
                  <a:lnTo>
                    <a:pt x="281" y="113"/>
                  </a:lnTo>
                  <a:lnTo>
                    <a:pt x="288" y="114"/>
                  </a:lnTo>
                  <a:lnTo>
                    <a:pt x="297" y="116"/>
                  </a:lnTo>
                  <a:lnTo>
                    <a:pt x="312" y="113"/>
                  </a:lnTo>
                  <a:lnTo>
                    <a:pt x="358" y="99"/>
                  </a:lnTo>
                  <a:lnTo>
                    <a:pt x="368" y="97"/>
                  </a:lnTo>
                  <a:lnTo>
                    <a:pt x="373" y="96"/>
                  </a:lnTo>
                  <a:lnTo>
                    <a:pt x="376" y="96"/>
                  </a:lnTo>
                  <a:lnTo>
                    <a:pt x="382" y="94"/>
                  </a:lnTo>
                  <a:lnTo>
                    <a:pt x="390" y="88"/>
                  </a:lnTo>
                  <a:lnTo>
                    <a:pt x="399" y="73"/>
                  </a:lnTo>
                  <a:lnTo>
                    <a:pt x="400" y="70"/>
                  </a:lnTo>
                  <a:lnTo>
                    <a:pt x="403" y="62"/>
                  </a:lnTo>
                  <a:lnTo>
                    <a:pt x="408" y="53"/>
                  </a:lnTo>
                  <a:lnTo>
                    <a:pt x="412" y="41"/>
                  </a:lnTo>
                  <a:lnTo>
                    <a:pt x="417" y="30"/>
                  </a:lnTo>
                  <a:lnTo>
                    <a:pt x="420" y="21"/>
                  </a:lnTo>
                  <a:lnTo>
                    <a:pt x="425" y="13"/>
                  </a:lnTo>
                  <a:lnTo>
                    <a:pt x="431" y="6"/>
                  </a:lnTo>
                  <a:lnTo>
                    <a:pt x="440" y="1"/>
                  </a:lnTo>
                  <a:lnTo>
                    <a:pt x="4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77" name="Donut 67"/>
            <p:cNvSpPr/>
            <p:nvPr/>
          </p:nvSpPr>
          <p:spPr>
            <a:xfrm>
              <a:off x="2068764" y="4149065"/>
              <a:ext cx="751865" cy="751865"/>
            </a:xfrm>
            <a:prstGeom prst="donu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8" name="Group 24"/>
          <p:cNvGrpSpPr/>
          <p:nvPr/>
        </p:nvGrpSpPr>
        <p:grpSpPr>
          <a:xfrm>
            <a:off x="3336765" y="4040624"/>
            <a:ext cx="493277" cy="474720"/>
            <a:chOff x="1598612" y="1904999"/>
            <a:chExt cx="2020659" cy="1981201"/>
          </a:xfrm>
          <a:solidFill>
            <a:sysClr val="window" lastClr="FFFFFF"/>
          </a:solidFill>
        </p:grpSpPr>
        <p:sp>
          <p:nvSpPr>
            <p:cNvPr id="79" name="Rounded Rectangle 61"/>
            <p:cNvSpPr/>
            <p:nvPr/>
          </p:nvSpPr>
          <p:spPr>
            <a:xfrm>
              <a:off x="1598612" y="3276600"/>
              <a:ext cx="457200" cy="609600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0" name="Rounded Rectangle 62"/>
            <p:cNvSpPr/>
            <p:nvPr/>
          </p:nvSpPr>
          <p:spPr>
            <a:xfrm>
              <a:off x="2177550" y="2971800"/>
              <a:ext cx="457200" cy="914400"/>
            </a:xfrm>
            <a:prstGeom prst="round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81" name="Group 20"/>
            <p:cNvGrpSpPr/>
            <p:nvPr/>
          </p:nvGrpSpPr>
          <p:grpSpPr>
            <a:xfrm>
              <a:off x="2406422" y="1904999"/>
              <a:ext cx="1212849" cy="1981199"/>
              <a:chOff x="2406422" y="2035705"/>
              <a:chExt cx="1212849" cy="1850496"/>
            </a:xfrm>
            <a:grpFill/>
          </p:grpSpPr>
          <p:sp>
            <p:nvSpPr>
              <p:cNvPr id="82" name="Rounded Rectangle 16"/>
              <p:cNvSpPr/>
              <p:nvPr/>
            </p:nvSpPr>
            <p:spPr>
              <a:xfrm>
                <a:off x="2779786" y="2667001"/>
                <a:ext cx="457200" cy="1219200"/>
              </a:xfrm>
              <a:prstGeom prst="round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3" name="Isosceles Triangle 65"/>
              <p:cNvSpPr/>
              <p:nvPr/>
            </p:nvSpPr>
            <p:spPr>
              <a:xfrm>
                <a:off x="2406422" y="2035705"/>
                <a:ext cx="1212849" cy="707495"/>
              </a:xfrm>
              <a:prstGeom prst="triangl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898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4" name="Group 16"/>
          <p:cNvGrpSpPr/>
          <p:nvPr/>
        </p:nvGrpSpPr>
        <p:grpSpPr>
          <a:xfrm>
            <a:off x="3335645" y="5014565"/>
            <a:ext cx="521778" cy="512722"/>
            <a:chOff x="4729163" y="2897188"/>
            <a:chExt cx="1422400" cy="1423988"/>
          </a:xfrm>
          <a:solidFill>
            <a:sysClr val="window" lastClr="FFFFFF"/>
          </a:solidFill>
        </p:grpSpPr>
        <p:sp>
          <p:nvSpPr>
            <p:cNvPr id="85" name="Freeform 6"/>
            <p:cNvSpPr>
              <a:spLocks noEditPoints="1"/>
            </p:cNvSpPr>
            <p:nvPr/>
          </p:nvSpPr>
          <p:spPr bwMode="auto">
            <a:xfrm>
              <a:off x="4729163" y="2897188"/>
              <a:ext cx="1422400" cy="1423988"/>
            </a:xfrm>
            <a:custGeom>
              <a:avLst/>
              <a:gdLst/>
              <a:ahLst/>
              <a:cxnLst>
                <a:cxn ang="0">
                  <a:pos x="407" y="122"/>
                </a:cxn>
                <a:cxn ang="0">
                  <a:pos x="330" y="141"/>
                </a:cxn>
                <a:cxn ang="0">
                  <a:pos x="261" y="178"/>
                </a:cxn>
                <a:cxn ang="0">
                  <a:pos x="203" y="229"/>
                </a:cxn>
                <a:cxn ang="0">
                  <a:pos x="159" y="294"/>
                </a:cxn>
                <a:cxn ang="0">
                  <a:pos x="130" y="367"/>
                </a:cxn>
                <a:cxn ang="0">
                  <a:pos x="120" y="448"/>
                </a:cxn>
                <a:cxn ang="0">
                  <a:pos x="126" y="511"/>
                </a:cxn>
                <a:cxn ang="0">
                  <a:pos x="143" y="570"/>
                </a:cxn>
                <a:cxn ang="0">
                  <a:pos x="347" y="591"/>
                </a:cxn>
                <a:cxn ang="0">
                  <a:pos x="363" y="629"/>
                </a:cxn>
                <a:cxn ang="0">
                  <a:pos x="392" y="658"/>
                </a:cxn>
                <a:cxn ang="0">
                  <a:pos x="430" y="675"/>
                </a:cxn>
                <a:cxn ang="0">
                  <a:pos x="472" y="675"/>
                </a:cxn>
                <a:cxn ang="0">
                  <a:pos x="510" y="658"/>
                </a:cxn>
                <a:cxn ang="0">
                  <a:pos x="538" y="629"/>
                </a:cxn>
                <a:cxn ang="0">
                  <a:pos x="555" y="591"/>
                </a:cxn>
                <a:cxn ang="0">
                  <a:pos x="753" y="570"/>
                </a:cxn>
                <a:cxn ang="0">
                  <a:pos x="774" y="491"/>
                </a:cxn>
                <a:cxn ang="0">
                  <a:pos x="774" y="407"/>
                </a:cxn>
                <a:cxn ang="0">
                  <a:pos x="755" y="329"/>
                </a:cxn>
                <a:cxn ang="0">
                  <a:pos x="718" y="260"/>
                </a:cxn>
                <a:cxn ang="0">
                  <a:pos x="667" y="202"/>
                </a:cxn>
                <a:cxn ang="0">
                  <a:pos x="602" y="158"/>
                </a:cxn>
                <a:cxn ang="0">
                  <a:pos x="529" y="129"/>
                </a:cxn>
                <a:cxn ang="0">
                  <a:pos x="448" y="119"/>
                </a:cxn>
                <a:cxn ang="0">
                  <a:pos x="497" y="3"/>
                </a:cxn>
                <a:cxn ang="0">
                  <a:pos x="590" y="23"/>
                </a:cxn>
                <a:cxn ang="0">
                  <a:pos x="675" y="61"/>
                </a:cxn>
                <a:cxn ang="0">
                  <a:pos x="749" y="116"/>
                </a:cxn>
                <a:cxn ang="0">
                  <a:pos x="809" y="184"/>
                </a:cxn>
                <a:cxn ang="0">
                  <a:pos x="856" y="263"/>
                </a:cxn>
                <a:cxn ang="0">
                  <a:pos x="885" y="352"/>
                </a:cxn>
                <a:cxn ang="0">
                  <a:pos x="896" y="448"/>
                </a:cxn>
                <a:cxn ang="0">
                  <a:pos x="885" y="545"/>
                </a:cxn>
                <a:cxn ang="0">
                  <a:pos x="856" y="634"/>
                </a:cxn>
                <a:cxn ang="0">
                  <a:pos x="809" y="713"/>
                </a:cxn>
                <a:cxn ang="0">
                  <a:pos x="749" y="781"/>
                </a:cxn>
                <a:cxn ang="0">
                  <a:pos x="675" y="836"/>
                </a:cxn>
                <a:cxn ang="0">
                  <a:pos x="590" y="874"/>
                </a:cxn>
                <a:cxn ang="0">
                  <a:pos x="497" y="894"/>
                </a:cxn>
                <a:cxn ang="0">
                  <a:pos x="400" y="894"/>
                </a:cxn>
                <a:cxn ang="0">
                  <a:pos x="307" y="874"/>
                </a:cxn>
                <a:cxn ang="0">
                  <a:pos x="222" y="836"/>
                </a:cxn>
                <a:cxn ang="0">
                  <a:pos x="148" y="781"/>
                </a:cxn>
                <a:cxn ang="0">
                  <a:pos x="87" y="713"/>
                </a:cxn>
                <a:cxn ang="0">
                  <a:pos x="40" y="634"/>
                </a:cxn>
                <a:cxn ang="0">
                  <a:pos x="11" y="545"/>
                </a:cxn>
                <a:cxn ang="0">
                  <a:pos x="0" y="448"/>
                </a:cxn>
                <a:cxn ang="0">
                  <a:pos x="11" y="352"/>
                </a:cxn>
                <a:cxn ang="0">
                  <a:pos x="40" y="263"/>
                </a:cxn>
                <a:cxn ang="0">
                  <a:pos x="87" y="184"/>
                </a:cxn>
                <a:cxn ang="0">
                  <a:pos x="148" y="116"/>
                </a:cxn>
                <a:cxn ang="0">
                  <a:pos x="222" y="61"/>
                </a:cxn>
                <a:cxn ang="0">
                  <a:pos x="307" y="23"/>
                </a:cxn>
                <a:cxn ang="0">
                  <a:pos x="400" y="3"/>
                </a:cxn>
              </a:cxnLst>
              <a:rect l="0" t="0" r="r" b="b"/>
              <a:pathLst>
                <a:path w="896" h="897">
                  <a:moveTo>
                    <a:pt x="448" y="119"/>
                  </a:moveTo>
                  <a:lnTo>
                    <a:pt x="407" y="122"/>
                  </a:lnTo>
                  <a:lnTo>
                    <a:pt x="368" y="129"/>
                  </a:lnTo>
                  <a:lnTo>
                    <a:pt x="330" y="141"/>
                  </a:lnTo>
                  <a:lnTo>
                    <a:pt x="294" y="158"/>
                  </a:lnTo>
                  <a:lnTo>
                    <a:pt x="261" y="178"/>
                  </a:lnTo>
                  <a:lnTo>
                    <a:pt x="230" y="202"/>
                  </a:lnTo>
                  <a:lnTo>
                    <a:pt x="203" y="229"/>
                  </a:lnTo>
                  <a:lnTo>
                    <a:pt x="179" y="260"/>
                  </a:lnTo>
                  <a:lnTo>
                    <a:pt x="159" y="294"/>
                  </a:lnTo>
                  <a:lnTo>
                    <a:pt x="142" y="329"/>
                  </a:lnTo>
                  <a:lnTo>
                    <a:pt x="130" y="367"/>
                  </a:lnTo>
                  <a:lnTo>
                    <a:pt x="123" y="407"/>
                  </a:lnTo>
                  <a:lnTo>
                    <a:pt x="120" y="448"/>
                  </a:lnTo>
                  <a:lnTo>
                    <a:pt x="122" y="480"/>
                  </a:lnTo>
                  <a:lnTo>
                    <a:pt x="126" y="511"/>
                  </a:lnTo>
                  <a:lnTo>
                    <a:pt x="133" y="541"/>
                  </a:lnTo>
                  <a:lnTo>
                    <a:pt x="143" y="570"/>
                  </a:lnTo>
                  <a:lnTo>
                    <a:pt x="345" y="570"/>
                  </a:lnTo>
                  <a:lnTo>
                    <a:pt x="347" y="591"/>
                  </a:lnTo>
                  <a:lnTo>
                    <a:pt x="353" y="612"/>
                  </a:lnTo>
                  <a:lnTo>
                    <a:pt x="363" y="629"/>
                  </a:lnTo>
                  <a:lnTo>
                    <a:pt x="376" y="645"/>
                  </a:lnTo>
                  <a:lnTo>
                    <a:pt x="392" y="658"/>
                  </a:lnTo>
                  <a:lnTo>
                    <a:pt x="409" y="668"/>
                  </a:lnTo>
                  <a:lnTo>
                    <a:pt x="430" y="675"/>
                  </a:lnTo>
                  <a:lnTo>
                    <a:pt x="451" y="676"/>
                  </a:lnTo>
                  <a:lnTo>
                    <a:pt x="472" y="675"/>
                  </a:lnTo>
                  <a:lnTo>
                    <a:pt x="492" y="668"/>
                  </a:lnTo>
                  <a:lnTo>
                    <a:pt x="510" y="658"/>
                  </a:lnTo>
                  <a:lnTo>
                    <a:pt x="526" y="645"/>
                  </a:lnTo>
                  <a:lnTo>
                    <a:pt x="538" y="629"/>
                  </a:lnTo>
                  <a:lnTo>
                    <a:pt x="549" y="612"/>
                  </a:lnTo>
                  <a:lnTo>
                    <a:pt x="555" y="591"/>
                  </a:lnTo>
                  <a:lnTo>
                    <a:pt x="556" y="570"/>
                  </a:lnTo>
                  <a:lnTo>
                    <a:pt x="753" y="570"/>
                  </a:lnTo>
                  <a:lnTo>
                    <a:pt x="766" y="531"/>
                  </a:lnTo>
                  <a:lnTo>
                    <a:pt x="774" y="491"/>
                  </a:lnTo>
                  <a:lnTo>
                    <a:pt x="777" y="448"/>
                  </a:lnTo>
                  <a:lnTo>
                    <a:pt x="774" y="407"/>
                  </a:lnTo>
                  <a:lnTo>
                    <a:pt x="767" y="367"/>
                  </a:lnTo>
                  <a:lnTo>
                    <a:pt x="755" y="329"/>
                  </a:lnTo>
                  <a:lnTo>
                    <a:pt x="738" y="294"/>
                  </a:lnTo>
                  <a:lnTo>
                    <a:pt x="718" y="260"/>
                  </a:lnTo>
                  <a:lnTo>
                    <a:pt x="694" y="229"/>
                  </a:lnTo>
                  <a:lnTo>
                    <a:pt x="667" y="202"/>
                  </a:lnTo>
                  <a:lnTo>
                    <a:pt x="636" y="178"/>
                  </a:lnTo>
                  <a:lnTo>
                    <a:pt x="602" y="158"/>
                  </a:lnTo>
                  <a:lnTo>
                    <a:pt x="567" y="141"/>
                  </a:lnTo>
                  <a:lnTo>
                    <a:pt x="529" y="129"/>
                  </a:lnTo>
                  <a:lnTo>
                    <a:pt x="489" y="122"/>
                  </a:lnTo>
                  <a:lnTo>
                    <a:pt x="448" y="119"/>
                  </a:lnTo>
                  <a:close/>
                  <a:moveTo>
                    <a:pt x="448" y="0"/>
                  </a:moveTo>
                  <a:lnTo>
                    <a:pt x="497" y="3"/>
                  </a:lnTo>
                  <a:lnTo>
                    <a:pt x="544" y="10"/>
                  </a:lnTo>
                  <a:lnTo>
                    <a:pt x="590" y="23"/>
                  </a:lnTo>
                  <a:lnTo>
                    <a:pt x="633" y="40"/>
                  </a:lnTo>
                  <a:lnTo>
                    <a:pt x="675" y="61"/>
                  </a:lnTo>
                  <a:lnTo>
                    <a:pt x="712" y="86"/>
                  </a:lnTo>
                  <a:lnTo>
                    <a:pt x="749" y="116"/>
                  </a:lnTo>
                  <a:lnTo>
                    <a:pt x="780" y="147"/>
                  </a:lnTo>
                  <a:lnTo>
                    <a:pt x="809" y="184"/>
                  </a:lnTo>
                  <a:lnTo>
                    <a:pt x="835" y="222"/>
                  </a:lnTo>
                  <a:lnTo>
                    <a:pt x="856" y="263"/>
                  </a:lnTo>
                  <a:lnTo>
                    <a:pt x="873" y="306"/>
                  </a:lnTo>
                  <a:lnTo>
                    <a:pt x="885" y="352"/>
                  </a:lnTo>
                  <a:lnTo>
                    <a:pt x="893" y="400"/>
                  </a:lnTo>
                  <a:lnTo>
                    <a:pt x="896" y="448"/>
                  </a:lnTo>
                  <a:lnTo>
                    <a:pt x="893" y="497"/>
                  </a:lnTo>
                  <a:lnTo>
                    <a:pt x="885" y="545"/>
                  </a:lnTo>
                  <a:lnTo>
                    <a:pt x="873" y="590"/>
                  </a:lnTo>
                  <a:lnTo>
                    <a:pt x="856" y="634"/>
                  </a:lnTo>
                  <a:lnTo>
                    <a:pt x="835" y="675"/>
                  </a:lnTo>
                  <a:lnTo>
                    <a:pt x="809" y="713"/>
                  </a:lnTo>
                  <a:lnTo>
                    <a:pt x="780" y="749"/>
                  </a:lnTo>
                  <a:lnTo>
                    <a:pt x="749" y="781"/>
                  </a:lnTo>
                  <a:lnTo>
                    <a:pt x="712" y="810"/>
                  </a:lnTo>
                  <a:lnTo>
                    <a:pt x="675" y="836"/>
                  </a:lnTo>
                  <a:lnTo>
                    <a:pt x="633" y="857"/>
                  </a:lnTo>
                  <a:lnTo>
                    <a:pt x="590" y="874"/>
                  </a:lnTo>
                  <a:lnTo>
                    <a:pt x="544" y="886"/>
                  </a:lnTo>
                  <a:lnTo>
                    <a:pt x="497" y="894"/>
                  </a:lnTo>
                  <a:lnTo>
                    <a:pt x="448" y="897"/>
                  </a:lnTo>
                  <a:lnTo>
                    <a:pt x="400" y="894"/>
                  </a:lnTo>
                  <a:lnTo>
                    <a:pt x="352" y="886"/>
                  </a:lnTo>
                  <a:lnTo>
                    <a:pt x="307" y="874"/>
                  </a:lnTo>
                  <a:lnTo>
                    <a:pt x="263" y="857"/>
                  </a:lnTo>
                  <a:lnTo>
                    <a:pt x="222" y="836"/>
                  </a:lnTo>
                  <a:lnTo>
                    <a:pt x="184" y="810"/>
                  </a:lnTo>
                  <a:lnTo>
                    <a:pt x="148" y="781"/>
                  </a:lnTo>
                  <a:lnTo>
                    <a:pt x="116" y="749"/>
                  </a:lnTo>
                  <a:lnTo>
                    <a:pt x="87" y="713"/>
                  </a:lnTo>
                  <a:lnTo>
                    <a:pt x="61" y="675"/>
                  </a:lnTo>
                  <a:lnTo>
                    <a:pt x="40" y="634"/>
                  </a:lnTo>
                  <a:lnTo>
                    <a:pt x="23" y="590"/>
                  </a:lnTo>
                  <a:lnTo>
                    <a:pt x="11" y="545"/>
                  </a:lnTo>
                  <a:lnTo>
                    <a:pt x="3" y="497"/>
                  </a:lnTo>
                  <a:lnTo>
                    <a:pt x="0" y="448"/>
                  </a:lnTo>
                  <a:lnTo>
                    <a:pt x="3" y="400"/>
                  </a:lnTo>
                  <a:lnTo>
                    <a:pt x="11" y="352"/>
                  </a:lnTo>
                  <a:lnTo>
                    <a:pt x="23" y="306"/>
                  </a:lnTo>
                  <a:lnTo>
                    <a:pt x="40" y="263"/>
                  </a:lnTo>
                  <a:lnTo>
                    <a:pt x="61" y="222"/>
                  </a:lnTo>
                  <a:lnTo>
                    <a:pt x="87" y="184"/>
                  </a:lnTo>
                  <a:lnTo>
                    <a:pt x="116" y="147"/>
                  </a:lnTo>
                  <a:lnTo>
                    <a:pt x="148" y="116"/>
                  </a:lnTo>
                  <a:lnTo>
                    <a:pt x="184" y="86"/>
                  </a:lnTo>
                  <a:lnTo>
                    <a:pt x="222" y="61"/>
                  </a:lnTo>
                  <a:lnTo>
                    <a:pt x="263" y="40"/>
                  </a:lnTo>
                  <a:lnTo>
                    <a:pt x="307" y="23"/>
                  </a:lnTo>
                  <a:lnTo>
                    <a:pt x="352" y="10"/>
                  </a:lnTo>
                  <a:lnTo>
                    <a:pt x="400" y="3"/>
                  </a:lnTo>
                  <a:lnTo>
                    <a:pt x="4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86" name="Freeform 7"/>
            <p:cNvSpPr>
              <a:spLocks/>
            </p:cNvSpPr>
            <p:nvPr/>
          </p:nvSpPr>
          <p:spPr bwMode="auto">
            <a:xfrm>
              <a:off x="5364163" y="3349625"/>
              <a:ext cx="436562" cy="533400"/>
            </a:xfrm>
            <a:custGeom>
              <a:avLst/>
              <a:gdLst/>
              <a:ahLst/>
              <a:cxnLst>
                <a:cxn ang="0">
                  <a:pos x="249" y="0"/>
                </a:cxn>
                <a:cxn ang="0">
                  <a:pos x="275" y="20"/>
                </a:cxn>
                <a:cxn ang="0">
                  <a:pos x="95" y="251"/>
                </a:cxn>
                <a:cxn ang="0">
                  <a:pos x="101" y="261"/>
                </a:cxn>
                <a:cxn ang="0">
                  <a:pos x="104" y="271"/>
                </a:cxn>
                <a:cxn ang="0">
                  <a:pos x="106" y="283"/>
                </a:cxn>
                <a:cxn ang="0">
                  <a:pos x="104" y="297"/>
                </a:cxn>
                <a:cxn ang="0">
                  <a:pos x="99" y="309"/>
                </a:cxn>
                <a:cxn ang="0">
                  <a:pos x="90" y="320"/>
                </a:cxn>
                <a:cxn ang="0">
                  <a:pos x="80" y="329"/>
                </a:cxn>
                <a:cxn ang="0">
                  <a:pos x="67" y="334"/>
                </a:cxn>
                <a:cxn ang="0">
                  <a:pos x="52" y="336"/>
                </a:cxn>
                <a:cxn ang="0">
                  <a:pos x="36" y="333"/>
                </a:cxn>
                <a:cxn ang="0">
                  <a:pos x="22" y="325"/>
                </a:cxn>
                <a:cxn ang="0">
                  <a:pos x="10" y="314"/>
                </a:cxn>
                <a:cxn ang="0">
                  <a:pos x="2" y="299"/>
                </a:cxn>
                <a:cxn ang="0">
                  <a:pos x="0" y="283"/>
                </a:cxn>
                <a:cxn ang="0">
                  <a:pos x="2" y="266"/>
                </a:cxn>
                <a:cxn ang="0">
                  <a:pos x="10" y="252"/>
                </a:cxn>
                <a:cxn ang="0">
                  <a:pos x="22" y="240"/>
                </a:cxn>
                <a:cxn ang="0">
                  <a:pos x="36" y="232"/>
                </a:cxn>
                <a:cxn ang="0">
                  <a:pos x="52" y="230"/>
                </a:cxn>
                <a:cxn ang="0">
                  <a:pos x="61" y="231"/>
                </a:cxn>
                <a:cxn ang="0">
                  <a:pos x="69" y="232"/>
                </a:cxn>
                <a:cxn ang="0">
                  <a:pos x="249" y="0"/>
                </a:cxn>
              </a:cxnLst>
              <a:rect l="0" t="0" r="r" b="b"/>
              <a:pathLst>
                <a:path w="275" h="336">
                  <a:moveTo>
                    <a:pt x="249" y="0"/>
                  </a:moveTo>
                  <a:lnTo>
                    <a:pt x="275" y="20"/>
                  </a:lnTo>
                  <a:lnTo>
                    <a:pt x="95" y="251"/>
                  </a:lnTo>
                  <a:lnTo>
                    <a:pt x="101" y="261"/>
                  </a:lnTo>
                  <a:lnTo>
                    <a:pt x="104" y="271"/>
                  </a:lnTo>
                  <a:lnTo>
                    <a:pt x="106" y="283"/>
                  </a:lnTo>
                  <a:lnTo>
                    <a:pt x="104" y="297"/>
                  </a:lnTo>
                  <a:lnTo>
                    <a:pt x="99" y="309"/>
                  </a:lnTo>
                  <a:lnTo>
                    <a:pt x="90" y="320"/>
                  </a:lnTo>
                  <a:lnTo>
                    <a:pt x="80" y="329"/>
                  </a:lnTo>
                  <a:lnTo>
                    <a:pt x="67" y="334"/>
                  </a:lnTo>
                  <a:lnTo>
                    <a:pt x="52" y="336"/>
                  </a:lnTo>
                  <a:lnTo>
                    <a:pt x="36" y="333"/>
                  </a:lnTo>
                  <a:lnTo>
                    <a:pt x="22" y="325"/>
                  </a:lnTo>
                  <a:lnTo>
                    <a:pt x="10" y="314"/>
                  </a:lnTo>
                  <a:lnTo>
                    <a:pt x="2" y="299"/>
                  </a:lnTo>
                  <a:lnTo>
                    <a:pt x="0" y="283"/>
                  </a:lnTo>
                  <a:lnTo>
                    <a:pt x="2" y="266"/>
                  </a:lnTo>
                  <a:lnTo>
                    <a:pt x="10" y="252"/>
                  </a:lnTo>
                  <a:lnTo>
                    <a:pt x="22" y="240"/>
                  </a:lnTo>
                  <a:lnTo>
                    <a:pt x="36" y="232"/>
                  </a:lnTo>
                  <a:lnTo>
                    <a:pt x="52" y="230"/>
                  </a:lnTo>
                  <a:lnTo>
                    <a:pt x="61" y="231"/>
                  </a:lnTo>
                  <a:lnTo>
                    <a:pt x="69" y="232"/>
                  </a:lnTo>
                  <a:lnTo>
                    <a:pt x="2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</p:grpSp>
      <p:pic>
        <p:nvPicPr>
          <p:cNvPr id="43" name="Slika 4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3"/>
          <a:stretch/>
        </p:blipFill>
        <p:spPr>
          <a:xfrm>
            <a:off x="6525642" y="5931965"/>
            <a:ext cx="2677872" cy="751098"/>
          </a:xfrm>
          <a:prstGeom prst="rect">
            <a:avLst/>
          </a:prstGeom>
        </p:spPr>
      </p:pic>
      <p:pic>
        <p:nvPicPr>
          <p:cNvPr id="44" name="Slika 43">
            <a:extLst>
              <a:ext uri="{FF2B5EF4-FFF2-40B4-BE49-F238E27FC236}">
                <a16:creationId xmlns="" xmlns:a16="http://schemas.microsoft.com/office/drawing/2014/main" id="{15CC1927-353E-4A76-A128-997CEFAD8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005" y="6061804"/>
            <a:ext cx="1945842" cy="55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1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nferencija">
  <a:themeElements>
    <a:clrScheme name="ASO_novi predloža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O_novi predložak">
      <a:majorFont>
        <a:latin typeface="Verdana"/>
        <a:ea typeface="ヒラギノ角ゴ Pro W3"/>
        <a:cs typeface=""/>
      </a:majorFont>
      <a:minorFont>
        <a:latin typeface="Verdana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Verdana" pitchFamily="34" charset="0"/>
            <a:ea typeface="ヒラギノ角ゴ Pro W3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Verdana" pitchFamily="34" charset="0"/>
            <a:ea typeface="ヒラギノ角ゴ Pro W3" pitchFamily="96" charset="-128"/>
          </a:defRPr>
        </a:defPPr>
      </a:lstStyle>
    </a:lnDef>
  </a:objectDefaults>
  <a:extraClrSchemeLst>
    <a:extraClrScheme>
      <a:clrScheme name="ASO_novi predloža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Onferencija" id="{6953A158-900C-4E9B-9368-406195AE2E98}" vid="{0D452ADC-4A7B-4CD9-BAEE-2671EA99BA8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KOnferencija</Template>
  <TotalTime>1873</TotalTime>
  <Words>197</Words>
  <Application>Microsoft Office PowerPoint</Application>
  <PresentationFormat>A4 (210 x 297 mm)</PresentationFormat>
  <Paragraphs>38</Paragraphs>
  <Slides>4</Slides>
  <Notes>4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10" baseType="lpstr">
      <vt:lpstr>ヒラギノ角ゴ Pro W3</vt:lpstr>
      <vt:lpstr>Arial</vt:lpstr>
      <vt:lpstr>Calibri</vt:lpstr>
      <vt:lpstr>Times</vt:lpstr>
      <vt:lpstr>Verdana</vt:lpstr>
      <vt:lpstr>KOnferencija</vt:lpstr>
      <vt:lpstr>Future of VET system in Croatia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Nino Buić</dc:creator>
  <cp:lastModifiedBy>Petra Flerin</cp:lastModifiedBy>
  <cp:revision>233</cp:revision>
  <cp:lastPrinted>2012-05-30T22:55:49Z</cp:lastPrinted>
  <dcterms:created xsi:type="dcterms:W3CDTF">2011-10-06T10:56:54Z</dcterms:created>
  <dcterms:modified xsi:type="dcterms:W3CDTF">2017-10-25T13:25:30Z</dcterms:modified>
</cp:coreProperties>
</file>